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8" r:id="rId3"/>
    <p:sldId id="320" r:id="rId4"/>
    <p:sldId id="305" r:id="rId5"/>
    <p:sldId id="318" r:id="rId6"/>
    <p:sldId id="301" r:id="rId7"/>
    <p:sldId id="311" r:id="rId8"/>
    <p:sldId id="319" r:id="rId9"/>
    <p:sldId id="257" r:id="rId10"/>
    <p:sldId id="321" r:id="rId11"/>
    <p:sldId id="310" r:id="rId12"/>
    <p:sldId id="309" r:id="rId13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5C"/>
    <a:srgbClr val="CFDE00"/>
    <a:srgbClr val="6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LlHFD523R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JULY 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050" y="1377292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Distribution to all CIB members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Reports contain the following: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Executive Summary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Construction Budget Summary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Updated Schedule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Photos </a:t>
            </a:r>
          </a:p>
          <a:p>
            <a:pPr lvl="1"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07BADB-5F90-4030-BCD1-2085BC98ED19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MONTHLY CONSTRUCTION REPORTS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D4B4E3-9585-4298-866B-47B7E5607721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A701127-DF16-4610-B196-5F4A51901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959" y="1593922"/>
            <a:ext cx="4082683" cy="4899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1833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NW Lot at 7</a:t>
            </a:r>
            <a:r>
              <a:rPr lang="en-US" sz="3200" baseline="30000" dirty="0">
                <a:latin typeface="Century Gothic" panose="020B0502020202020204" pitchFamily="34" charset="0"/>
              </a:rPr>
              <a:t>th</a:t>
            </a:r>
            <a:r>
              <a:rPr lang="en-US" sz="3200" dirty="0">
                <a:latin typeface="Century Gothic" panose="020B0502020202020204" pitchFamily="34" charset="0"/>
              </a:rPr>
              <a:t> and Cherry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857" y="144306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entury Gothic" panose="020B0502020202020204" pitchFamily="34" charset="0"/>
              </a:rPr>
              <a:t>Restoration of NW lot began 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Concrete poured:</a:t>
            </a:r>
          </a:p>
          <a:p>
            <a:pPr lvl="2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Streets, curbs, sidewalks along 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200" dirty="0">
                <a:latin typeface="Century Gothic" panose="020B0502020202020204" pitchFamily="34" charset="0"/>
              </a:rPr>
              <a:t>   Cherry Street, 7</a:t>
            </a:r>
            <a:r>
              <a:rPr lang="en-US" sz="2200" baseline="30000" dirty="0">
                <a:latin typeface="Century Gothic" panose="020B0502020202020204" pitchFamily="34" charset="0"/>
              </a:rPr>
              <a:t>th</a:t>
            </a:r>
            <a:r>
              <a:rPr lang="en-US" sz="2200" dirty="0">
                <a:latin typeface="Century Gothic" panose="020B0502020202020204" pitchFamily="34" charset="0"/>
              </a:rPr>
              <a:t> Street, and HGI</a:t>
            </a:r>
          </a:p>
          <a:p>
            <a:pPr lvl="2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HGI Porte Cochere</a:t>
            </a:r>
          </a:p>
          <a:p>
            <a:pPr lvl="2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HGI Dumpster Pad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DF61915-073A-4278-9ACE-FA23C2EBD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718" y="1497782"/>
            <a:ext cx="3578836" cy="460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29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83FA17F-F93F-423C-9B3C-EEE873821FA9}"/>
              </a:ext>
            </a:extLst>
          </p:cNvPr>
          <p:cNvSpPr txBox="1">
            <a:spLocks/>
          </p:cNvSpPr>
          <p:nvPr/>
        </p:nvSpPr>
        <p:spPr>
          <a:xfrm>
            <a:off x="856856" y="268359"/>
            <a:ext cx="108363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</a:t>
            </a:r>
            <a:r>
              <a:rPr lang="en-US" sz="2400" dirty="0">
                <a:latin typeface="Century Gothic" panose="020B0502020202020204" pitchFamily="34" charset="0"/>
              </a:rPr>
              <a:t>Finish Concrete Work around HGI and NW Lot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8D1D4-A11B-42A9-97D8-D5033674F4B2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b40d722b-8e88-4752-92b2-83db48994cb3@namprd18">
            <a:extLst>
              <a:ext uri="{FF2B5EF4-FFF2-40B4-BE49-F238E27FC236}">
                <a16:creationId xmlns:a16="http://schemas.microsoft.com/office/drawing/2014/main" id="{20BC4E3E-7173-4AE4-910D-5519D85A6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55" y="1464612"/>
            <a:ext cx="3955289" cy="299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8a91e6a0-deff-4f30-a2be-8b67cde57fbe@namprd18">
            <a:extLst>
              <a:ext uri="{FF2B5EF4-FFF2-40B4-BE49-F238E27FC236}">
                <a16:creationId xmlns:a16="http://schemas.microsoft.com/office/drawing/2014/main" id="{D8BD5ABA-E48F-47BF-B1AB-E25170148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14" y="1464613"/>
            <a:ext cx="3684976" cy="278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8a7653be-f6d1-4c15-ad93-ee3d7956e783@namprd18">
            <a:extLst>
              <a:ext uri="{FF2B5EF4-FFF2-40B4-BE49-F238E27FC236}">
                <a16:creationId xmlns:a16="http://schemas.microsoft.com/office/drawing/2014/main" id="{5614354F-0461-41A0-87C0-131D460F7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79" y="3402578"/>
            <a:ext cx="4022838" cy="298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c1d8970-294b-4e07-abb2-20d6898ccd33@namprd18">
            <a:extLst>
              <a:ext uri="{FF2B5EF4-FFF2-40B4-BE49-F238E27FC236}">
                <a16:creationId xmlns:a16="http://schemas.microsoft.com/office/drawing/2014/main" id="{A05D1C7C-E04F-4665-806C-DCF12EE53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"/>
          <a:stretch/>
        </p:blipFill>
        <p:spPr bwMode="auto">
          <a:xfrm>
            <a:off x="6650303" y="3402578"/>
            <a:ext cx="4069473" cy="298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BC546F-A25C-4796-93D7-821F369AD735}"/>
              </a:ext>
            </a:extLst>
          </p:cNvPr>
          <p:cNvSpPr txBox="1"/>
          <p:nvPr/>
        </p:nvSpPr>
        <p:spPr>
          <a:xfrm>
            <a:off x="961050" y="1593922"/>
            <a:ext cx="2929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5C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AE68E-AD06-4574-AC1A-CE84EF37C8F8}"/>
              </a:ext>
            </a:extLst>
          </p:cNvPr>
          <p:cNvSpPr txBox="1"/>
          <p:nvPr/>
        </p:nvSpPr>
        <p:spPr>
          <a:xfrm>
            <a:off x="1896771" y="3511203"/>
            <a:ext cx="2929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5C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A55C5-AE31-4C72-B424-11187F0FA419}"/>
              </a:ext>
            </a:extLst>
          </p:cNvPr>
          <p:cNvSpPr txBox="1"/>
          <p:nvPr/>
        </p:nvSpPr>
        <p:spPr>
          <a:xfrm>
            <a:off x="6186282" y="1593922"/>
            <a:ext cx="2929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5C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A64B92-B9C6-43CF-BB7D-3247716EBCF2}"/>
              </a:ext>
            </a:extLst>
          </p:cNvPr>
          <p:cNvSpPr txBox="1"/>
          <p:nvPr/>
        </p:nvSpPr>
        <p:spPr>
          <a:xfrm>
            <a:off x="6793327" y="3511203"/>
            <a:ext cx="2929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5C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31071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State Office Parking Lot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8" y="1376756"/>
            <a:ext cx="7188186" cy="1483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State Office Parking Lot at 8</a:t>
            </a:r>
            <a:r>
              <a:rPr lang="en-US" sz="2100" b="1" baseline="30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th</a:t>
            </a:r>
            <a:r>
              <a:rPr lang="en-US" sz="21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and Cherry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Closed Lot for tree demolition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Began sewer tap and sewer pipe installation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CC6D016D-26C6-4DBA-9BC1-64F68AB42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688" y="2977412"/>
            <a:ext cx="572452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23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085896F-2C95-4BFE-8A76-C1FDF1D25911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4129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</a:t>
            </a:r>
            <a:r>
              <a:rPr lang="en-US" sz="2400" dirty="0">
                <a:latin typeface="Century Gothic" panose="020B0502020202020204" pitchFamily="34" charset="0"/>
              </a:rPr>
              <a:t>State Office Parking Lot – Looking North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24BA5B-EB01-41BB-8867-D001BB4825F5}"/>
              </a:ext>
            </a:extLst>
          </p:cNvPr>
          <p:cNvCxnSpPr/>
          <p:nvPr/>
        </p:nvCxnSpPr>
        <p:spPr>
          <a:xfrm>
            <a:off x="941614" y="1166041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43ff14a3-661b-4a74-8301-b2b1cd1ba986@namprd18">
            <a:extLst>
              <a:ext uri="{FF2B5EF4-FFF2-40B4-BE49-F238E27FC236}">
                <a16:creationId xmlns:a16="http://schemas.microsoft.com/office/drawing/2014/main" id="{0001C759-9EAB-46F3-9694-992AE81E8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01" y="1910247"/>
            <a:ext cx="5095583" cy="378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8fb8037c-2825-4d25-8d35-882441cc8e2d@namprd18">
            <a:extLst>
              <a:ext uri="{FF2B5EF4-FFF2-40B4-BE49-F238E27FC236}">
                <a16:creationId xmlns:a16="http://schemas.microsoft.com/office/drawing/2014/main" id="{298AB651-ED66-460E-9AC0-EF70DBF30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57" y="1910246"/>
            <a:ext cx="4999973" cy="37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AC0D2-7DD9-4501-847F-A0BC548B4E57}"/>
              </a:ext>
            </a:extLst>
          </p:cNvPr>
          <p:cNvSpPr txBox="1"/>
          <p:nvPr/>
        </p:nvSpPr>
        <p:spPr>
          <a:xfrm>
            <a:off x="2852257" y="4790114"/>
            <a:ext cx="10234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4B8325-C9FE-4269-9E96-5FE53D12A1F4}"/>
              </a:ext>
            </a:extLst>
          </p:cNvPr>
          <p:cNvSpPr txBox="1"/>
          <p:nvPr/>
        </p:nvSpPr>
        <p:spPr>
          <a:xfrm>
            <a:off x="8607105" y="4857226"/>
            <a:ext cx="9311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579663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D408AAB-B520-49C4-B678-997B1690E817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</a:t>
            </a:r>
            <a:r>
              <a:rPr lang="en-US" sz="2400" dirty="0">
                <a:latin typeface="Century Gothic" panose="020B0502020202020204" pitchFamily="34" charset="0"/>
              </a:rPr>
              <a:t>8</a:t>
            </a:r>
            <a:r>
              <a:rPr lang="en-US" sz="2400" baseline="30000" dirty="0">
                <a:latin typeface="Century Gothic" panose="020B0502020202020204" pitchFamily="34" charset="0"/>
              </a:rPr>
              <a:t>th</a:t>
            </a:r>
            <a:r>
              <a:rPr lang="en-US" sz="2400" dirty="0">
                <a:latin typeface="Century Gothic" panose="020B0502020202020204" pitchFamily="34" charset="0"/>
              </a:rPr>
              <a:t> and Cherry Sewer Tap Installation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4FA6A6-00F0-4009-B662-EA7D26F3496E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7baee192-7b90-4021-ab7f-86f073b92af3@namprd18">
            <a:extLst>
              <a:ext uri="{FF2B5EF4-FFF2-40B4-BE49-F238E27FC236}">
                <a16:creationId xmlns:a16="http://schemas.microsoft.com/office/drawing/2014/main" id="{03FAC35D-AFFD-4747-95CB-9D728B946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57" y="1819275"/>
            <a:ext cx="5067888" cy="383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5F5F3D-53C6-4A54-BD29-5DCF7B29F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162" y="1819275"/>
            <a:ext cx="5103212" cy="3833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BDA532-9E36-4FA8-84F7-3103354B06D2}"/>
              </a:ext>
            </a:extLst>
          </p:cNvPr>
          <p:cNvSpPr txBox="1"/>
          <p:nvPr/>
        </p:nvSpPr>
        <p:spPr>
          <a:xfrm>
            <a:off x="2852257" y="4790114"/>
            <a:ext cx="10234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B75373-36FB-42EA-B697-D62E5B2DB238}"/>
              </a:ext>
            </a:extLst>
          </p:cNvPr>
          <p:cNvSpPr txBox="1"/>
          <p:nvPr/>
        </p:nvSpPr>
        <p:spPr>
          <a:xfrm>
            <a:off x="8607105" y="4857226"/>
            <a:ext cx="9311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93019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D408AAB-B520-49C4-B678-997B1690E817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</a:t>
            </a:r>
            <a:r>
              <a:rPr lang="en-US" sz="2400" dirty="0">
                <a:latin typeface="Century Gothic" panose="020B0502020202020204" pitchFamily="34" charset="0"/>
              </a:rPr>
              <a:t>8</a:t>
            </a:r>
            <a:r>
              <a:rPr lang="en-US" sz="2400" baseline="30000" dirty="0">
                <a:latin typeface="Century Gothic" panose="020B0502020202020204" pitchFamily="34" charset="0"/>
              </a:rPr>
              <a:t>th</a:t>
            </a:r>
            <a:r>
              <a:rPr lang="en-US" sz="2400" dirty="0">
                <a:latin typeface="Century Gothic" panose="020B0502020202020204" pitchFamily="34" charset="0"/>
              </a:rPr>
              <a:t> and Cherry </a:t>
            </a:r>
            <a:r>
              <a:rPr lang="en-US" sz="2400">
                <a:latin typeface="Century Gothic" panose="020B0502020202020204" pitchFamily="34" charset="0"/>
              </a:rPr>
              <a:t>Sewer Installation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4FA6A6-00F0-4009-B662-EA7D26F3496E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0686D00-20B8-413C-95C4-279BFFE9C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83466" y="2114518"/>
            <a:ext cx="4965175" cy="372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7210BE-22F2-473B-BFA0-25368F4B9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80357" y="2114519"/>
            <a:ext cx="4965184" cy="37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05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857" y="1593922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Continuation of utility installations to the east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Demo HGI NW lot, trees, shrubs, curbing, sidewalks, etc.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Install water meter pit at HGI East entrance week of July 20th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Installation of Storm Trap on HGI north lot – Scheduled to begin July 27th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Closing of 8</a:t>
            </a:r>
            <a:r>
              <a:rPr lang="en-US" sz="2200" baseline="30000" dirty="0">
                <a:latin typeface="Century Gothic" panose="020B0502020202020204" pitchFamily="34" charset="0"/>
              </a:rPr>
              <a:t>th</a:t>
            </a:r>
            <a:r>
              <a:rPr lang="en-US" sz="2200" dirty="0">
                <a:latin typeface="Century Gothic" panose="020B0502020202020204" pitchFamily="34" charset="0"/>
              </a:rPr>
              <a:t> Street permanently – August 31, 2020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Restoration of HGI north lot complete by September 11, 2020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43ABD9-ACC9-41E1-9828-B889907F4FB0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UPCOMING ACTIVITIES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506BC8-5261-4802-A48F-020C00687342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869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857" y="1593921"/>
            <a:ext cx="10646187" cy="465595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latin typeface="Century Gothic" panose="020B0502020202020204" pitchFamily="34" charset="0"/>
              </a:rPr>
              <a:t>What is a PR? </a:t>
            </a:r>
            <a:r>
              <a:rPr lang="en-US" sz="2200" dirty="0">
                <a:latin typeface="Century Gothic" panose="020B0502020202020204" pitchFamily="34" charset="0"/>
              </a:rPr>
              <a:t>– Proposal Request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Request for pricing that outlines additional work being considered by the owner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latin typeface="Century Gothic" panose="020B0502020202020204" pitchFamily="34" charset="0"/>
              </a:rPr>
              <a:t>What is an ASI? </a:t>
            </a:r>
            <a:r>
              <a:rPr lang="en-US" sz="2200" dirty="0">
                <a:latin typeface="Century Gothic" panose="020B0502020202020204" pitchFamily="34" charset="0"/>
              </a:rPr>
              <a:t>– Architects Supplemental Instructions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Formal notice issued from the architect to provide additional information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latin typeface="Century Gothic" panose="020B0502020202020204" pitchFamily="34" charset="0"/>
              </a:rPr>
              <a:t>What is a CO? </a:t>
            </a:r>
            <a:r>
              <a:rPr lang="en-US" sz="2200" dirty="0">
                <a:latin typeface="Century Gothic" panose="020B0502020202020204" pitchFamily="34" charset="0"/>
              </a:rPr>
              <a:t>– Change Order 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Modification to the GMP that alters the scope of work, schedule, and/or pricing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latin typeface="Century Gothic" panose="020B0502020202020204" pitchFamily="34" charset="0"/>
              </a:rPr>
              <a:t>What is an RFI? </a:t>
            </a:r>
            <a:r>
              <a:rPr lang="en-US" sz="2200" dirty="0">
                <a:latin typeface="Century Gothic" panose="020B0502020202020204" pitchFamily="34" charset="0"/>
              </a:rPr>
              <a:t>– Request For Information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Formal process of questions and answers between designers and contractors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latin typeface="Century Gothic" panose="020B0502020202020204" pitchFamily="34" charset="0"/>
              </a:rPr>
              <a:t>What is an Allowance?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Amount specified in the contract for items not fully determined at time of contracting, then reconciled via change order once information is available</a:t>
            </a:r>
          </a:p>
          <a:p>
            <a:pPr lvl="1"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sz="18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8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latin typeface="Century Gothic" panose="020B0502020202020204" pitchFamily="34" charset="0"/>
              <a:hlinkClick r:id="rId2"/>
            </a:endParaRPr>
          </a:p>
          <a:p>
            <a:pPr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121CE1-7ACA-49C7-9913-E7B2E46DA0A1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FAQ’s Regarding Construction Projects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1A13FB-848E-445D-A3AD-17A7CD1AC1E7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B8DDECA-7039-4E8A-8CF3-1E91F2504513}"/>
              </a:ext>
            </a:extLst>
          </p:cNvPr>
          <p:cNvSpPr txBox="1"/>
          <p:nvPr/>
        </p:nvSpPr>
        <p:spPr>
          <a:xfrm>
            <a:off x="7494541" y="5111182"/>
            <a:ext cx="22442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99546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8035</TotalTime>
  <Words>325</Words>
  <Application>Microsoft Office PowerPoint</Application>
  <PresentationFormat>Widescreen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RECENT PROGRESS – NW Lot at 7th and Cherry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Marla Flowers</cp:lastModifiedBy>
  <cp:revision>117</cp:revision>
  <cp:lastPrinted>2019-09-04T19:19:18Z</cp:lastPrinted>
  <dcterms:created xsi:type="dcterms:W3CDTF">2019-09-03T19:02:51Z</dcterms:created>
  <dcterms:modified xsi:type="dcterms:W3CDTF">2020-07-14T16:13:59Z</dcterms:modified>
</cp:coreProperties>
</file>