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8" r:id="rId3"/>
    <p:sldId id="322" r:id="rId4"/>
    <p:sldId id="348" r:id="rId5"/>
    <p:sldId id="340" r:id="rId6"/>
    <p:sldId id="347" r:id="rId7"/>
    <p:sldId id="362" r:id="rId8"/>
    <p:sldId id="353" r:id="rId9"/>
    <p:sldId id="349" r:id="rId10"/>
    <p:sldId id="354" r:id="rId11"/>
    <p:sldId id="355" r:id="rId12"/>
    <p:sldId id="370" r:id="rId13"/>
    <p:sldId id="379" r:id="rId14"/>
    <p:sldId id="374" r:id="rId15"/>
    <p:sldId id="378" r:id="rId16"/>
    <p:sldId id="375" r:id="rId17"/>
    <p:sldId id="369" r:id="rId18"/>
    <p:sldId id="371" r:id="rId19"/>
    <p:sldId id="368" r:id="rId20"/>
    <p:sldId id="372" r:id="rId21"/>
    <p:sldId id="380" r:id="rId22"/>
    <p:sldId id="381" r:id="rId23"/>
    <p:sldId id="382" r:id="rId24"/>
    <p:sldId id="383" r:id="rId25"/>
    <p:sldId id="373" r:id="rId26"/>
    <p:sldId id="376" r:id="rId27"/>
    <p:sldId id="357" r:id="rId28"/>
    <p:sldId id="384" r:id="rId29"/>
    <p:sldId id="309" r:id="rId30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1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December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Pre-function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1A1FE-632B-4C17-A0AB-32D67758D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040" y="1437771"/>
            <a:ext cx="7149919" cy="535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1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F92FE60-AA76-49A1-929D-8304254E3A2F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Lobby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350ED9-A7C1-4DA6-9E94-F3209FCFECF3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0A8DFFE-8597-4870-966E-3163EA53D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52" y="1194806"/>
            <a:ext cx="7412296" cy="555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4F0CCD-CA0E-4E0E-ABE0-F365914BE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691" y="1245636"/>
            <a:ext cx="7370618" cy="55197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C395D3E-7B27-45E4-823D-497E0ED1DCCE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Monumental Stair &amp; Decorative Railing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B2D4D-FE0D-4F31-8080-4D9485C84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66274"/>
            <a:ext cx="10333616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389723-4DEE-45B4-9AA6-D2003E6AF8DA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 Kitchen Equipment Installation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42BBC2-72DE-48EF-B03F-1F7453DE23E1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C41FE9F-98DE-4F88-8C85-11138D2A8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59" y="1265331"/>
            <a:ext cx="7307281" cy="54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6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03A86C-A77B-4523-AD09-CE87B62530AF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 Lobby Decorative Panels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BB74AF-DABF-45FD-AEF9-41C2AB00C03D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13F4564-0129-4325-80DB-F04BBA128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270" y="1277810"/>
            <a:ext cx="7301460" cy="54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90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06F6B4A-8FCF-45C0-A5E4-4D799B58D0B5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Terrazzo Flooring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AD7FAD-0166-4EBE-9FE3-2ACDFCF5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87106"/>
            <a:ext cx="10333616" cy="365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AF0323-086B-45DC-9843-9A77BC0F3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79" y="1167137"/>
            <a:ext cx="7449242" cy="557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86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EF159E-57D8-44E3-BD0C-0A97DFF16AEB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Meeting Room Mullions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B61720-BA6A-4B72-B28C-A5F370052A1F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FEF6C53-E0C2-48DE-B482-15037EB24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963" y="1329773"/>
            <a:ext cx="7232073" cy="541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9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A521BEC-7FDF-46E4-91F3-553B94F54A6A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 Limestone Sign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9E2E73-8298-451D-AEF9-DB4A9E15191B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C3BC4B9-DBCA-4755-A577-E7BE5EEBD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615" y="1180972"/>
            <a:ext cx="7430769" cy="556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8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E1AF7A-0E08-496C-A9E9-E1D28E988F1B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East Elevation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8A80CB-54B4-4432-A897-9FC1D871E2B9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BE3CB1-993A-4AA1-8C22-7DD2F8573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41" y="1226168"/>
            <a:ext cx="7370419" cy="5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5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E12D01-8302-4538-8E95-5E42C1A4B5D3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North Parking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1E9C25-BADC-430E-A070-37C35ED84486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893983F-395B-4284-8A53-900924660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8" y="1291645"/>
            <a:ext cx="7204363" cy="53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6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424472"/>
            <a:ext cx="11030343" cy="540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$27,108,324 </a:t>
            </a: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(as of December 14th, 2021)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Changes from previous GMP: CO NO. 14; $33,290   (Graffiti sealer, added door, decorative panel at N entrance)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Original substantial completion date is April 27, 2022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Anticipated new substantial completion date is March 3, 2022.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Design: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Museum </a:t>
            </a:r>
            <a:r>
              <a:rPr lang="en-US" dirty="0" err="1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underslab</a:t>
            </a: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electrical design received 12/14. Pricing is being developed.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516D6F-3219-4FE0-9F7B-D23E79BA5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562" y="1260604"/>
            <a:ext cx="7324436" cy="5485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C3272-963D-499C-A180-7CCAC3FDD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72" y="1147801"/>
            <a:ext cx="10333616" cy="365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1B38CB7-75FB-4BAB-B8A2-940121241645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West Elevation   </a:t>
            </a:r>
          </a:p>
        </p:txBody>
      </p:sp>
    </p:spTree>
    <p:extLst>
      <p:ext uri="{BB962C8B-B14F-4D97-AF65-F5344CB8AC3E}">
        <p14:creationId xmlns:p14="http://schemas.microsoft.com/office/powerpoint/2010/main" val="1708609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C6552-A57D-4BD7-AC93-6CE11CDB0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889" y="1309022"/>
            <a:ext cx="7259782" cy="54367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587B84-E7EB-4FAC-A493-8E3DC9A9532E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North Elevation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692AC-3CBA-4DFF-9F95-EA856CD0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72" y="1147801"/>
            <a:ext cx="10333616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62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FC6B56-A46D-414A-B0E2-F0AC52090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164" y="1255241"/>
            <a:ext cx="7370618" cy="551977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DFE3244-E620-4FA2-889E-5B6A452F7932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East Elevation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E8C39-B469-46CE-839A-B55D53DF2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72" y="1147801"/>
            <a:ext cx="10333616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3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C9F2E3-E2C1-4F4A-8564-BDBD603B7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0764" y="1331328"/>
            <a:ext cx="7181150" cy="53778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7E09B5-E315-4518-82C0-96EBB613FAFF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South Elevation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E1970-1F23-4D12-BD16-0E13E8460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72" y="1147801"/>
            <a:ext cx="10333616" cy="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01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9013C3-1A91-4F64-A3C1-E64B55218F31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South Entrance Canopy Column Covers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CF5092-2047-494D-86D6-4E7DFFFD9A5E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A0F7488-766A-4364-910A-20FB10EE5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12" y="2004291"/>
            <a:ext cx="5269328" cy="394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24C0C-7DC3-449B-847B-99802818C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62" y="2004291"/>
            <a:ext cx="5081562" cy="38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38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133EAA-5078-4B7E-9E7D-B89EF3D1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03" y="978228"/>
            <a:ext cx="10333616" cy="365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E56A7D-4976-46CD-9A5F-DC682A00E715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5</a:t>
            </a:r>
            <a:r>
              <a:rPr lang="en-US" sz="1800" baseline="30000" dirty="0">
                <a:latin typeface="Century Gothic" panose="020B0502020202020204" pitchFamily="34" charset="0"/>
              </a:rPr>
              <a:t>th</a:t>
            </a:r>
            <a:r>
              <a:rPr lang="en-US" sz="1800" dirty="0">
                <a:latin typeface="Century Gothic" panose="020B0502020202020204" pitchFamily="34" charset="0"/>
              </a:rPr>
              <a:t> Floor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7785D5-853D-46FF-8B82-5FF48A3C5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052" y="1118718"/>
            <a:ext cx="7513896" cy="56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19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HGI Connector</a:t>
            </a:r>
          </a:p>
        </p:txBody>
      </p:sp>
      <p:pic>
        <p:nvPicPr>
          <p:cNvPr id="7" name="Content Placeholder 6" descr="A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7137A2FB-DC9A-4BBC-A50A-80E0055C6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45" y="1265022"/>
            <a:ext cx="7241309" cy="5430982"/>
          </a:xfrm>
        </p:spPr>
      </p:pic>
    </p:spTree>
    <p:extLst>
      <p:ext uri="{BB962C8B-B14F-4D97-AF65-F5344CB8AC3E}">
        <p14:creationId xmlns:p14="http://schemas.microsoft.com/office/powerpoint/2010/main" val="2003138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B077E7-3B46-46D6-BDB7-7DA414FB2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636" y="1281354"/>
            <a:ext cx="7296727" cy="54644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83441A-FEB5-4AAC-B2DB-3AEF624BAACA}"/>
              </a:ext>
            </a:extLst>
          </p:cNvPr>
          <p:cNvSpPr txBox="1">
            <a:spLocks/>
          </p:cNvSpPr>
          <p:nvPr/>
        </p:nvSpPr>
        <p:spPr>
          <a:xfrm>
            <a:off x="838200" y="112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HGI Connector Interior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3A9490-D930-4035-B85E-191388D85109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028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008447"/>
            <a:ext cx="1097000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Ceiling tile installation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Wood/fabric paneling substantially complete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Terrazzo flooring complete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Light fixture installation complete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Interior storefront and glazing complete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Sitework 95% complete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Asphalt paving complete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Irrigation and planting 95% complete, sod installation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HGI Connector dried-in and drywall hung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Decorative railing installation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60777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Levenim MT" panose="02010502060101010101" pitchFamily="2" charset="-79"/>
              </a:rPr>
              <a:t>Parking Garage </a:t>
            </a:r>
            <a:endParaRPr lang="en-US" sz="1500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Elevators nearing completion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stairwell painting complete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striping complete</a:t>
            </a:r>
          </a:p>
        </p:txBody>
      </p:sp>
    </p:spTree>
    <p:extLst>
      <p:ext uri="{BB962C8B-B14F-4D97-AF65-F5344CB8AC3E}">
        <p14:creationId xmlns:p14="http://schemas.microsoft.com/office/powerpoint/2010/main" val="150153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6254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60777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Finish coat paint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Complete ceiling tile installation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Install restroom vanities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Install carpet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Install kitchen equipment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Install decorative panels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Begin door/hardware install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Mechanical equipment startup 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Irrigation/planting complete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Connector substantially complete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Elevator inspection and final permit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Elevator inspection and final permit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completion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41614" y="1416369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03870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– November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6906B-0637-409E-9816-2E1B5A1F0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005" y="1545679"/>
            <a:ext cx="7485987" cy="52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3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Main entrance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83ECC6-E734-490C-9F38-38800F30F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800" y="1199906"/>
            <a:ext cx="7518400" cy="563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19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South Elevation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E0451-A450-4EAD-84C6-33090F091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748" y="1322360"/>
            <a:ext cx="7117833" cy="53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874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East Elevation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E3FE9-F7A2-47AF-AC97-73C74A2F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627" y="1187890"/>
            <a:ext cx="7488745" cy="56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3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Ballroom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2BB86-93B0-4DB3-8079-6374419D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638" y="1315805"/>
            <a:ext cx="7250724" cy="54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41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30706</TotalTime>
  <Words>359</Words>
  <Application>Microsoft Office PowerPoint</Application>
  <PresentationFormat>Widescreen</PresentationFormat>
  <Paragraphs>71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RECENT PROGRESS – Convention Center – November 2021</vt:lpstr>
      <vt:lpstr>RECENT PROGRESS – Main entrance </vt:lpstr>
      <vt:lpstr>RECENT PROGRESS – South Elevation</vt:lpstr>
      <vt:lpstr>RECENT PROGRESS – East Elevation</vt:lpstr>
      <vt:lpstr>RECENT PROGRESS – Ballroom </vt:lpstr>
      <vt:lpstr>RECENT PROGRESS – Pre-function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PROGRESS – HGI Connector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Brian Kooistra</cp:lastModifiedBy>
  <cp:revision>352</cp:revision>
  <cp:lastPrinted>2021-05-18T12:44:58Z</cp:lastPrinted>
  <dcterms:created xsi:type="dcterms:W3CDTF">2019-09-03T19:02:51Z</dcterms:created>
  <dcterms:modified xsi:type="dcterms:W3CDTF">2021-12-14T18:40:57Z</dcterms:modified>
</cp:coreProperties>
</file>