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58" r:id="rId3"/>
    <p:sldId id="296" r:id="rId4"/>
    <p:sldId id="292" r:id="rId5"/>
    <p:sldId id="303" r:id="rId6"/>
    <p:sldId id="300" r:id="rId7"/>
    <p:sldId id="301" r:id="rId8"/>
    <p:sldId id="305" r:id="rId9"/>
    <p:sldId id="257" r:id="rId10"/>
    <p:sldId id="298" r:id="rId11"/>
    <p:sldId id="306" r:id="rId12"/>
    <p:sldId id="295" r:id="rId13"/>
    <p:sldId id="297" r:id="rId14"/>
    <p:sldId id="307" r:id="rId15"/>
    <p:sldId id="302" r:id="rId16"/>
    <p:sldId id="310" r:id="rId17"/>
    <p:sldId id="309" r:id="rId18"/>
  </p:sldIdLst>
  <p:sldSz cx="12192000" cy="6858000"/>
  <p:notesSz cx="9601200" cy="15087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E00"/>
    <a:srgbClr val="607775"/>
    <a:srgbClr val="002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r">
              <a:defRPr sz="1900"/>
            </a:lvl1pPr>
          </a:lstStyle>
          <a:p>
            <a:fld id="{6A7E9D66-0EA2-48CC-9695-F757D6380FD7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4638" y="1885950"/>
            <a:ext cx="9051925" cy="509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1074" tIns="70537" rIns="141074" bIns="7053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7260907"/>
            <a:ext cx="7680960" cy="5940743"/>
          </a:xfrm>
          <a:prstGeom prst="rect">
            <a:avLst/>
          </a:prstGeom>
        </p:spPr>
        <p:txBody>
          <a:bodyPr vert="horz" lIns="141074" tIns="70537" rIns="141074" bIns="7053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r">
              <a:defRPr sz="1900"/>
            </a:lvl1pPr>
          </a:lstStyle>
          <a:p>
            <a:fld id="{ADF4EB7C-3421-4CA9-B393-63C8FB32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29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24EA3-607A-4258-9A30-0A5F83887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556" y="3557847"/>
            <a:ext cx="10862244" cy="1222320"/>
          </a:xfrm>
        </p:spPr>
        <p:txBody>
          <a:bodyPr anchor="b">
            <a:normAutofit/>
          </a:bodyPr>
          <a:lstStyle>
            <a:lvl1pPr algn="ctr">
              <a:defRPr sz="4800" b="0"/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DE26B6-C3B3-4936-95A6-EA1E6B83D4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1556" y="5173142"/>
            <a:ext cx="10862244" cy="87020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Construction Manager | Design-Builder | General Contractor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57CD3F-3AAC-4483-B0FA-7C7031413D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9433" y="6411387"/>
            <a:ext cx="1219306" cy="256054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148E5EE-D58E-49A0-BDB2-EEC5B1CBF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3816" y="6364663"/>
            <a:ext cx="4114800" cy="365125"/>
          </a:xfrm>
        </p:spPr>
        <p:txBody>
          <a:bodyPr/>
          <a:lstStyle>
            <a:lvl1pPr>
              <a:defRPr>
                <a:solidFill>
                  <a:srgbClr val="00205C"/>
                </a:solidFill>
                <a:latin typeface="Levenim MT" panose="02010502060101010101" pitchFamily="2" charset="-79"/>
                <a:cs typeface="Levenim MT" panose="02010502060101010101" pitchFamily="2" charset="-79"/>
              </a:defRPr>
            </a:lvl1pPr>
          </a:lstStyle>
          <a:p>
            <a:r>
              <a:rPr lang="en-US"/>
              <a:t>www.garmong.net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E70477-63EF-4D06-B53B-764B0CBE391F}"/>
              </a:ext>
            </a:extLst>
          </p:cNvPr>
          <p:cNvCxnSpPr>
            <a:cxnSpLocks/>
          </p:cNvCxnSpPr>
          <p:nvPr userDrawn="1"/>
        </p:nvCxnSpPr>
        <p:spPr>
          <a:xfrm>
            <a:off x="-124688" y="3607723"/>
            <a:ext cx="12391505" cy="0"/>
          </a:xfrm>
          <a:prstGeom prst="line">
            <a:avLst/>
          </a:prstGeom>
          <a:ln w="5715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DD46E5F-8C86-42DF-8D48-0A99FFDE98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35827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31995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1925A1-8ADD-43C7-85FD-B7ED4890B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65AEB-9B8C-452D-BBBF-8CBAD207D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3B420-6E11-45C3-B25B-30E995EDA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6DB78-141F-4CD5-8740-A4B8DFFA8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55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ADD4F-E88B-405D-A9AD-83640F55A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E9EF2F-FC91-40E9-BF18-3C027761A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4B5B4-69FB-44DD-9C96-4BCDDCD3E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36CF7-D642-4DAD-B031-A6FFE0AFD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8DAA1-2AAC-4588-82B3-047493046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88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4794D-A119-4CD6-A59C-9BE0328FC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1B6C4-D8EC-4BFA-B731-3E78C9AF3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E98D1-015B-4BA4-8E8E-681BB7A64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E04BF-864D-44C6-9B4C-553287295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11DB5-A2DA-4533-9F97-26D62A566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76C91-B4B5-4883-BCDD-B4BE2D76E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C77AD-D052-4D55-BA8C-06BEC50FB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DCA5C-D1FF-4D65-8A1E-7BAEA4E06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CC1FE-E99A-4F87-AC5C-E46C26D3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E2E44-EFF7-446C-BE8D-7A79BF38E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04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ED4B7-69E8-42BA-9EB5-B7FA2D035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0CBE3-9C82-4D1A-912F-20120792D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E95D86-A808-42B6-9E86-018F3ED7D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83E36-9569-4F6B-A862-B423A4650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223D3-0130-4723-8872-0412CD28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34324-459B-48B9-AA31-F5CDD9F92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87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6EDE8-3319-4474-B7DC-0DDB2D0C9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3C830-36EA-46D3-A516-81F3911BC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A059D5-F3B4-48F0-826C-5D2930D04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CA1241-A912-41F7-BCBB-A02AAE92A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865EA7-00E1-4375-BB66-4C4E657E6D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EC7088-9E0C-4B9E-B5C3-09E02A9FF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4BD31A-01B3-425C-8294-7376D0BDC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80D6D5-1198-4FDD-8433-30EB113B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30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4F070-9F3E-42F0-9D89-179EF84F6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A35B0-02B7-4557-AE02-AB21412F2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50DC85-2739-4400-A973-9479EDFE8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A788-780E-4DF9-B11B-64EBDDB6B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76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6FD9B0-716C-4859-B818-ECC30905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DD3D90-4B7E-471D-8B0D-348134DE2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8739B-AC77-40E7-AB48-D7D792030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59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665F7-8C9F-42FD-A447-51BB1691F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7A6AC-8A00-4301-882E-8CC7B5CEB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292EE-76F3-4A9A-B565-CF295F298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2C8F6-CF70-4DE0-9042-8763BF527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3406C-01EC-4593-B627-CF3A0E8F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16E64-824A-4EF2-8AF4-DCAF73E4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67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B84E7-6AEF-421F-9424-F587A892C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F01E9A-75F4-4DB7-89F6-7AB304679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ABF6DF-CD95-4F33-B3FB-B132DB39B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660C8-9718-43DD-B27D-20680BDCF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128D26-DFEF-46E0-9D08-C25286CCE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67DA2-BDA6-4A33-98DB-E0C3334FA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66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77554-8134-48E0-B5A1-2E4B98D60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3BA1E-9552-4A56-956E-65AF13ACC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7BDED-E0DB-4E57-B5BC-90C26C906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ACBA-B14A-4326-A60B-20C279CE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66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803D1-DD51-45F7-BB15-C7969C425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D202C0-9B24-4804-9C86-90BA7EF9C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4BDAB-A214-4E8D-B20F-31753B279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C18C7-0745-4275-9C56-5D85F7219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DDF91-8E53-4CF4-B021-8AD68AF22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16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F4D116-F2AF-454B-9EC3-84DF1E8854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0A35C6-6B02-4A91-A0E0-F42896AB4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EFF2E-7144-45AB-835B-6C58E5ED3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D6643-92AB-4016-B7CA-B4C09B2D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C760B-F56B-4CD3-A197-C6740F1A2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36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C0968-FAFF-403C-B6B3-1E42DCA37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D12EF-3383-4FFA-A527-FB4DA1E66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73392-26B4-45E6-A912-01C2C43C5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0CEEA-95EE-4DCF-8303-163055E61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D605E-153B-4BE5-80DB-F5C110B87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09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29FA3-253B-4129-AEF7-EB34D2F1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E2C8E-534B-42B3-8E9E-752005DF5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72E94-306F-4CDE-9CAB-0660CAD10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056031-31A1-49C5-A0D6-D48AB756FD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0DCD0C-EC18-4AC8-A2F6-9F2F4B95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0D3810-8946-4353-8DD0-BBE49F26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FCF1F2-0271-4222-9C6C-FB17BB373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4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2CAAC9-6D09-4C31-881B-8A65E7D6B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60662-3B92-40E2-84B5-5A1354B4C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F29A7-F0E8-49DA-890F-CE11A58A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70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34298-ADAE-4D2F-9CA1-DDDE3199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928B79-871B-4528-8786-8ED0C47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440F7-CF58-4770-B264-CA1434B5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52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8B52D-C537-4EF4-84F9-A193D2403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727818"/>
            <a:ext cx="6172200" cy="413323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36D8B-1BBE-48FA-9AA2-6036EA9B24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27818"/>
            <a:ext cx="3932237" cy="414117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36048-F4E7-4F56-AD43-E569A6E9C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13A2A7-30F7-4409-95CF-77B59FD5A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0CC95-2E01-4564-B58B-49904D180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72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B8C9C0-B0E5-41B0-A7A7-6A8F60ADE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752600"/>
            <a:ext cx="6172200" cy="4108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8C0D5-325D-4D92-8F53-6F435DA08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60538"/>
            <a:ext cx="3932237" cy="4108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EEE96-3838-4953-AA81-F6211803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2F62F-53D6-4100-90D1-FE791393C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46D4F-CDE6-4D33-981E-257E8B770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22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4AD54-091F-412C-A770-D5FE88C13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CBAA8-4E1D-4518-8C45-06D4163A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D60E5-A2F0-4D21-A60C-EFED22D37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667EB-FA48-456D-AD5F-2FD191B0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33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32E1F2-004F-4960-B101-F4039CD1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259C2-8B74-42EC-9B48-B2F65107A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E76E7-FB24-4613-AF17-D1C987660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62E1C-0672-44FF-B94D-3522020605EF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0FAF8-7E5A-4C49-9AD2-F8973A99B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9A9E2-5AF7-4FAE-BC1C-2E3DA5A21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87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205C"/>
          </a:solidFill>
          <a:latin typeface="Levenim MT" panose="02010502060101010101" pitchFamily="2" charset="-79"/>
          <a:ea typeface="+mj-ea"/>
          <a:cs typeface="Levenim MT" panose="02010502060101010101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B2F3AC-899C-4128-9D0F-877229217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F716E-77C3-4D28-BAA7-3E9BDAC6B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6EA2B-EE69-4C30-B862-EBB0CECEE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F69F4-864D-42B5-BAB2-B18769D01E16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17E97-39CF-4A9C-B9D9-4E5E410D3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9438A-E41F-459C-AF0E-880768F65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www.youtube.com/watch?v=OLlHFD523R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LlHFD523R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building, outdoor, road, sky&#10;&#10;Description automatically generated">
            <a:extLst>
              <a:ext uri="{FF2B5EF4-FFF2-40B4-BE49-F238E27FC236}">
                <a16:creationId xmlns:a16="http://schemas.microsoft.com/office/drawing/2014/main" id="{CB2E7A83-36D8-4489-8102-01B5D22A3A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>
          <a:xfrm>
            <a:off x="-754262" y="10"/>
            <a:ext cx="12942279" cy="485334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12CFF2D-A94A-40CB-B8EE-AFF05E7E4010}"/>
              </a:ext>
            </a:extLst>
          </p:cNvPr>
          <p:cNvSpPr/>
          <p:nvPr/>
        </p:nvSpPr>
        <p:spPr>
          <a:xfrm rot="5242806">
            <a:off x="4708427" y="-348727"/>
            <a:ext cx="2775145" cy="12495572"/>
          </a:xfrm>
          <a:prstGeom prst="rect">
            <a:avLst/>
          </a:prstGeom>
          <a:solidFill>
            <a:srgbClr val="CFD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2C990C-0A19-4466-B95C-4A235C497E2F}"/>
              </a:ext>
            </a:extLst>
          </p:cNvPr>
          <p:cNvSpPr txBox="1">
            <a:spLocks/>
          </p:cNvSpPr>
          <p:nvPr/>
        </p:nvSpPr>
        <p:spPr>
          <a:xfrm>
            <a:off x="701755" y="5076762"/>
            <a:ext cx="8059184" cy="176211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TERRE HAUTE CONVENTION CENTER</a:t>
            </a:r>
          </a:p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	CONSTRUCTION UPDATE</a:t>
            </a:r>
          </a:p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JUNE 2020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365CA4-0B41-4C94-998A-393EA7B3F841}"/>
              </a:ext>
            </a:extLst>
          </p:cNvPr>
          <p:cNvCxnSpPr/>
          <p:nvPr/>
        </p:nvCxnSpPr>
        <p:spPr>
          <a:xfrm>
            <a:off x="9135034" y="5047129"/>
            <a:ext cx="0" cy="1407459"/>
          </a:xfrm>
          <a:prstGeom prst="line">
            <a:avLst/>
          </a:prstGeom>
          <a:ln w="28575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0040E47A-19DE-46FE-95F1-64DAB90D3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805" y="4799075"/>
            <a:ext cx="1634254" cy="177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471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649B2FA-A63B-40DB-9C16-335CC8E12F6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UPCOMING ACTIVITIES – Plan 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6700B2-B83B-4E97-86C8-1461D2B22746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0675F47-9571-4479-B2D2-E51A70BB0A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897778" y="1332477"/>
            <a:ext cx="5789172" cy="512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64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822D5B73-31B4-4405-B260-7903D28EE4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6627" y="1481682"/>
            <a:ext cx="8982253" cy="489895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0FE1F96-F61B-4EAF-86E1-4FB2EF540102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STORM TRAPS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873D13-3993-4118-B2C2-D8B9FE297E26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589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F8A9A2-B643-4EE4-8F33-E90F542F2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857" y="1593922"/>
            <a:ext cx="10308771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Storm Trap is the manufacturer’s name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Underground storm water containment &amp; discharge system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Provides storm drainage solutions where retention ponds or discharging off-site is not feasible </a:t>
            </a:r>
          </a:p>
          <a:p>
            <a:pPr>
              <a:lnSpc>
                <a:spcPct val="150000"/>
              </a:lnSpc>
            </a:pPr>
            <a:endParaRPr lang="en-US" sz="2200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HGI north lot: 		25’ x 100’ x 9’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CC parking garage: 	25’ x 150’ x 9’</a:t>
            </a:r>
          </a:p>
          <a:p>
            <a:pPr>
              <a:lnSpc>
                <a:spcPct val="150000"/>
              </a:lnSpc>
            </a:pPr>
            <a:endParaRPr lang="en-US" sz="22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200" dirty="0">
              <a:latin typeface="Century Gothic" panose="020B0502020202020204" pitchFamily="34" charset="0"/>
              <a:hlinkClick r:id="rId2"/>
            </a:endParaRPr>
          </a:p>
          <a:p>
            <a:pPr>
              <a:lnSpc>
                <a:spcPct val="150000"/>
              </a:lnSpc>
            </a:pPr>
            <a:endParaRPr lang="en-US" sz="2200" dirty="0">
              <a:latin typeface="Century Gothic" panose="020B0502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D121CE1-7ACA-49C7-9913-E7B2E46DA0A1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WHAT IS A STORM TRAP?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1A13FB-848E-445D-A3AD-17A7CD1AC1E7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truck, white, parked&#10;&#10;Description automatically generated">
            <a:extLst>
              <a:ext uri="{FF2B5EF4-FFF2-40B4-BE49-F238E27FC236}">
                <a16:creationId xmlns:a16="http://schemas.microsoft.com/office/drawing/2014/main" id="{25136793-C716-42BB-B30F-F8778DE56D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20406" r="3432" b="20581"/>
          <a:stretch/>
        </p:blipFill>
        <p:spPr>
          <a:xfrm>
            <a:off x="6696894" y="4545891"/>
            <a:ext cx="1349209" cy="484448"/>
          </a:xfrm>
          <a:prstGeom prst="rect">
            <a:avLst/>
          </a:prstGeom>
        </p:spPr>
      </p:pic>
      <p:pic>
        <p:nvPicPr>
          <p:cNvPr id="18" name="Picture 17" descr="A picture containing truck, white, parked&#10;&#10;Description automatically generated">
            <a:extLst>
              <a:ext uri="{FF2B5EF4-FFF2-40B4-BE49-F238E27FC236}">
                <a16:creationId xmlns:a16="http://schemas.microsoft.com/office/drawing/2014/main" id="{5AAA6D5F-A27F-48F5-9020-49C63A2311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20406" r="3432" b="20581"/>
          <a:stretch/>
        </p:blipFill>
        <p:spPr>
          <a:xfrm>
            <a:off x="6696894" y="5036620"/>
            <a:ext cx="1349209" cy="484448"/>
          </a:xfrm>
          <a:prstGeom prst="rect">
            <a:avLst/>
          </a:prstGeom>
        </p:spPr>
      </p:pic>
      <p:pic>
        <p:nvPicPr>
          <p:cNvPr id="19" name="Picture 18" descr="A picture containing truck, white, parked&#10;&#10;Description automatically generated">
            <a:extLst>
              <a:ext uri="{FF2B5EF4-FFF2-40B4-BE49-F238E27FC236}">
                <a16:creationId xmlns:a16="http://schemas.microsoft.com/office/drawing/2014/main" id="{F482E5D0-1063-41D7-8F29-DA776714CF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20406" r="3432" b="20581"/>
          <a:stretch/>
        </p:blipFill>
        <p:spPr>
          <a:xfrm>
            <a:off x="6696894" y="5501231"/>
            <a:ext cx="1349209" cy="484448"/>
          </a:xfrm>
          <a:prstGeom prst="rect">
            <a:avLst/>
          </a:prstGeom>
        </p:spPr>
      </p:pic>
      <p:pic>
        <p:nvPicPr>
          <p:cNvPr id="20" name="Picture 19" descr="A picture containing truck, white, parked&#10;&#10;Description automatically generated">
            <a:extLst>
              <a:ext uri="{FF2B5EF4-FFF2-40B4-BE49-F238E27FC236}">
                <a16:creationId xmlns:a16="http://schemas.microsoft.com/office/drawing/2014/main" id="{1E422C74-ABEA-47CD-9856-D52B766D18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20406" r="3432" b="20581"/>
          <a:stretch/>
        </p:blipFill>
        <p:spPr>
          <a:xfrm>
            <a:off x="8056057" y="4545891"/>
            <a:ext cx="1349209" cy="484448"/>
          </a:xfrm>
          <a:prstGeom prst="rect">
            <a:avLst/>
          </a:prstGeom>
        </p:spPr>
      </p:pic>
      <p:pic>
        <p:nvPicPr>
          <p:cNvPr id="21" name="Picture 20" descr="A picture containing truck, white, parked&#10;&#10;Description automatically generated">
            <a:extLst>
              <a:ext uri="{FF2B5EF4-FFF2-40B4-BE49-F238E27FC236}">
                <a16:creationId xmlns:a16="http://schemas.microsoft.com/office/drawing/2014/main" id="{1BD1F431-0903-4B51-B5C8-F4986A82ED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20406" r="3432" b="20581"/>
          <a:stretch/>
        </p:blipFill>
        <p:spPr>
          <a:xfrm>
            <a:off x="8056057" y="5036620"/>
            <a:ext cx="1349209" cy="484448"/>
          </a:xfrm>
          <a:prstGeom prst="rect">
            <a:avLst/>
          </a:prstGeom>
        </p:spPr>
      </p:pic>
      <p:pic>
        <p:nvPicPr>
          <p:cNvPr id="22" name="Picture 21" descr="A picture containing truck, white, parked&#10;&#10;Description automatically generated">
            <a:extLst>
              <a:ext uri="{FF2B5EF4-FFF2-40B4-BE49-F238E27FC236}">
                <a16:creationId xmlns:a16="http://schemas.microsoft.com/office/drawing/2014/main" id="{631D79B6-4DF1-4D71-9574-75334F19A5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20406" r="3432" b="20581"/>
          <a:stretch/>
        </p:blipFill>
        <p:spPr>
          <a:xfrm>
            <a:off x="8056057" y="5501231"/>
            <a:ext cx="1349209" cy="484448"/>
          </a:xfrm>
          <a:prstGeom prst="rect">
            <a:avLst/>
          </a:prstGeom>
        </p:spPr>
      </p:pic>
      <p:pic>
        <p:nvPicPr>
          <p:cNvPr id="23" name="Picture 22" descr="A picture containing truck, white, parked&#10;&#10;Description automatically generated">
            <a:extLst>
              <a:ext uri="{FF2B5EF4-FFF2-40B4-BE49-F238E27FC236}">
                <a16:creationId xmlns:a16="http://schemas.microsoft.com/office/drawing/2014/main" id="{6F5A935B-88D2-42A4-AB87-2CB88DBD46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20406" r="3432" b="20581"/>
          <a:stretch/>
        </p:blipFill>
        <p:spPr>
          <a:xfrm>
            <a:off x="9405266" y="4545891"/>
            <a:ext cx="1349209" cy="484448"/>
          </a:xfrm>
          <a:prstGeom prst="rect">
            <a:avLst/>
          </a:prstGeom>
        </p:spPr>
      </p:pic>
      <p:pic>
        <p:nvPicPr>
          <p:cNvPr id="24" name="Picture 23" descr="A picture containing truck, white, parked&#10;&#10;Description automatically generated">
            <a:extLst>
              <a:ext uri="{FF2B5EF4-FFF2-40B4-BE49-F238E27FC236}">
                <a16:creationId xmlns:a16="http://schemas.microsoft.com/office/drawing/2014/main" id="{7CCCDE18-4122-4CBB-B32C-CC98B8093E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20406" r="3432" b="20581"/>
          <a:stretch/>
        </p:blipFill>
        <p:spPr>
          <a:xfrm>
            <a:off x="9405266" y="5036620"/>
            <a:ext cx="1349209" cy="484448"/>
          </a:xfrm>
          <a:prstGeom prst="rect">
            <a:avLst/>
          </a:prstGeom>
        </p:spPr>
      </p:pic>
      <p:pic>
        <p:nvPicPr>
          <p:cNvPr id="25" name="Picture 24" descr="A picture containing truck, white, parked&#10;&#10;Description automatically generated">
            <a:extLst>
              <a:ext uri="{FF2B5EF4-FFF2-40B4-BE49-F238E27FC236}">
                <a16:creationId xmlns:a16="http://schemas.microsoft.com/office/drawing/2014/main" id="{43BCB61A-731E-4218-8909-0FD4EBDC00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20406" r="3432" b="20581"/>
          <a:stretch/>
        </p:blipFill>
        <p:spPr>
          <a:xfrm>
            <a:off x="9405266" y="5501231"/>
            <a:ext cx="1349209" cy="4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12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5C19ED-4DF6-4AA0-897E-3B7A06C22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40" y="1249846"/>
            <a:ext cx="5601955" cy="4492477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F8A9A2-B643-4EE4-8F33-E90F542F2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35418" cy="435133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>
              <a:hlinkClick r:id="rId3"/>
            </a:endParaRPr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62E6D4A-23B1-4084-944F-1E46EC2A677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WHAT IS A STORM TRAP?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856908-62E3-4585-A5A6-6268BAE46AB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CBB909B-1C44-4403-9AF7-ED017D51FB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58" r="13509"/>
          <a:stretch/>
        </p:blipFill>
        <p:spPr>
          <a:xfrm>
            <a:off x="5982363" y="1738249"/>
            <a:ext cx="5287458" cy="397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05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F8A9A2-B643-4EE4-8F33-E90F542F2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050" y="1316077"/>
            <a:ext cx="10515600" cy="484087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Start date: April 22, 2020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Completion date: April 27, 2022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Project is on schedule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200" b="1" dirty="0">
                <a:latin typeface="Century Gothic" panose="020B0502020202020204" pitchFamily="34" charset="0"/>
              </a:rPr>
              <a:t>Upcoming Milestones: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North lot storm trap delivery: July 27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Close 8</a:t>
            </a:r>
            <a:r>
              <a:rPr lang="en-US" sz="2200" baseline="30000" dirty="0">
                <a:latin typeface="Century Gothic" panose="020B0502020202020204" pitchFamily="34" charset="0"/>
              </a:rPr>
              <a:t>th</a:t>
            </a:r>
            <a:r>
              <a:rPr lang="en-US" sz="2200" dirty="0">
                <a:latin typeface="Century Gothic" panose="020B0502020202020204" pitchFamily="34" charset="0"/>
              </a:rPr>
              <a:t> street permanently: August 31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Phase One work complete, returned to HGI: September 11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Begin Phase Two work: September 15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sz="2200" dirty="0">
              <a:latin typeface="Century Gothic" panose="020B0502020202020204" pitchFamily="34" charset="0"/>
            </a:endParaRPr>
          </a:p>
          <a:p>
            <a:pPr lvl="1">
              <a:lnSpc>
                <a:spcPct val="150000"/>
              </a:lnSpc>
            </a:pPr>
            <a:endParaRPr lang="en-US" sz="2200" dirty="0">
              <a:latin typeface="Century Gothic" panose="020B0502020202020204" pitchFamily="34" charset="0"/>
            </a:endParaRPr>
          </a:p>
          <a:p>
            <a:pPr lvl="1">
              <a:lnSpc>
                <a:spcPct val="150000"/>
              </a:lnSpc>
            </a:pPr>
            <a:endParaRPr lang="en-US" sz="2200" dirty="0">
              <a:latin typeface="Century Gothic" panose="020B0502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C99D850-C285-474A-9C0C-6D3DADF962C1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PROJECT SCHEDULE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84359D-B416-4B45-8084-AB4A7CB8FD8E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009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F8A9A2-B643-4EE4-8F33-E90F542F2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050" y="1377292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Distribution now includes all CIB members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Reports contain the following: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Executive Summary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Construction Budget Summary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Updated Schedule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Photos </a:t>
            </a:r>
          </a:p>
          <a:p>
            <a:pPr lvl="1">
              <a:lnSpc>
                <a:spcPct val="150000"/>
              </a:lnSpc>
            </a:pPr>
            <a:endParaRPr lang="en-US" sz="2200" dirty="0">
              <a:latin typeface="Century Gothic" panose="020B0502020202020204" pitchFamily="34" charset="0"/>
            </a:endParaRPr>
          </a:p>
          <a:p>
            <a:pPr lvl="1">
              <a:lnSpc>
                <a:spcPct val="150000"/>
              </a:lnSpc>
            </a:pPr>
            <a:endParaRPr lang="en-US" sz="22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10005C-DC15-4DE0-978A-88308221A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917" y="1593923"/>
            <a:ext cx="3499904" cy="45369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107BADB-5F90-4030-BCD1-2085BC98ED19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MONTHLY CONSTRUCTION REPORTS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D4B4E3-9585-4298-866B-47B7E5607721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833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F8A9A2-B643-4EE4-8F33-E90F542F2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A truck is parked on the side of a building&#10;&#10;Description automatically generated">
            <a:extLst>
              <a:ext uri="{FF2B5EF4-FFF2-40B4-BE49-F238E27FC236}">
                <a16:creationId xmlns:a16="http://schemas.microsoft.com/office/drawing/2014/main" id="{C60A6BD8-0F03-408B-8CBF-2D2CE96AB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579449" cy="70135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0CED84-B69F-4008-A5BC-58B9DD5E0C66}"/>
              </a:ext>
            </a:extLst>
          </p:cNvPr>
          <p:cNvSpPr/>
          <p:nvPr/>
        </p:nvSpPr>
        <p:spPr>
          <a:xfrm>
            <a:off x="-75414" y="-94268"/>
            <a:ext cx="12773319" cy="7183225"/>
          </a:xfrm>
          <a:prstGeom prst="rect">
            <a:avLst/>
          </a:prstGeom>
          <a:gradFill>
            <a:gsLst>
              <a:gs pos="51000">
                <a:srgbClr val="CFDE00">
                  <a:alpha val="62000"/>
                </a:srgb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7429" y="24390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52906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6857" y="268359"/>
            <a:ext cx="10515600" cy="1325563"/>
          </a:xfrm>
        </p:spPr>
        <p:txBody>
          <a:bodyPr/>
          <a:lstStyle/>
          <a:p>
            <a:r>
              <a:rPr lang="en-US" sz="3200" dirty="0">
                <a:latin typeface="Century Gothic" panose="020B0502020202020204" pitchFamily="34" charset="0"/>
              </a:rPr>
              <a:t>RECENT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PROGRESS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F8A9A2-B643-4EE4-8F33-E90F542F2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857" y="1443069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Phase One Utilities 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Sanitary sewer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Grease trap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Storm sewer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Electrical conduits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Transformer bases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Gas service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Installation of HGI signage on VCSC lots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EF8707A7-BBFB-43DB-8310-D10BA5946E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" t="3372" r="5557" b="8183"/>
          <a:stretch/>
        </p:blipFill>
        <p:spPr>
          <a:xfrm rot="5400000">
            <a:off x="7177782" y="2157104"/>
            <a:ext cx="4744192" cy="343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59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CF5CFB2-A59F-43B2-A2B4-FD0BEE2571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1050" y="1699711"/>
            <a:ext cx="10212550" cy="435133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B55E5E8-9A5A-4856-8F97-510F03EC7D3B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RECENT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PROGRESS – Plan 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018851A-0C02-4754-B613-DC6FF74175E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493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98CEBE-BF2B-4C98-AF5D-D518817C6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9159" y="1593922"/>
            <a:ext cx="9470995" cy="469089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463050A-20DD-40B5-8B2A-48E4D7CFCA5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RECENT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PROGRESS – Plan 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7A65EF-7DE5-44A5-A386-529F9026CFB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792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outdoor, building, sitting, broken&#10;&#10;Description automatically generated">
            <a:extLst>
              <a:ext uri="{FF2B5EF4-FFF2-40B4-BE49-F238E27FC236}">
                <a16:creationId xmlns:a16="http://schemas.microsoft.com/office/drawing/2014/main" id="{EA5E04CA-4493-4A93-AADE-6673D949B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984" y="1750813"/>
            <a:ext cx="3331654" cy="4442206"/>
          </a:xfrm>
          <a:prstGeom prst="rect">
            <a:avLst/>
          </a:prstGeom>
        </p:spPr>
      </p:pic>
      <p:pic>
        <p:nvPicPr>
          <p:cNvPr id="15" name="Picture 14" descr="A picture containing outdoor, building, dirt, stone&#10;&#10;Description automatically generated">
            <a:extLst>
              <a:ext uri="{FF2B5EF4-FFF2-40B4-BE49-F238E27FC236}">
                <a16:creationId xmlns:a16="http://schemas.microsoft.com/office/drawing/2014/main" id="{6461F87F-5150-40F4-AE3F-0106A91C2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417" y="1750814"/>
            <a:ext cx="3331654" cy="4442205"/>
          </a:xfrm>
          <a:prstGeom prst="rect">
            <a:avLst/>
          </a:prstGeom>
        </p:spPr>
      </p:pic>
      <p:pic>
        <p:nvPicPr>
          <p:cNvPr id="17" name="Picture 16" descr="A picture containing outdoor, building, fence, man&#10;&#10;Description automatically generated">
            <a:extLst>
              <a:ext uri="{FF2B5EF4-FFF2-40B4-BE49-F238E27FC236}">
                <a16:creationId xmlns:a16="http://schemas.microsoft.com/office/drawing/2014/main" id="{D79BA6C7-6A15-470F-9126-64BA4E758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50" y="1750813"/>
            <a:ext cx="3380314" cy="444220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D408AAB-B520-49C4-B678-997B1690E817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RECENT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PROGRESS – Sanitary Sewer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4FA6A6-00F0-4009-B662-EA7D26F3496E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703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A picture containing outdoor, building, concrete, cement&#10;&#10;Description automatically generated">
            <a:extLst>
              <a:ext uri="{FF2B5EF4-FFF2-40B4-BE49-F238E27FC236}">
                <a16:creationId xmlns:a16="http://schemas.microsoft.com/office/drawing/2014/main" id="{A40982FB-224D-44C1-8637-1CF8D5DD5F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50" y="1908452"/>
            <a:ext cx="5084957" cy="3813717"/>
          </a:xfrm>
        </p:spPr>
      </p:pic>
      <p:pic>
        <p:nvPicPr>
          <p:cNvPr id="19" name="Content Placeholder 5" descr="A house on a dirt road&#10;&#10;Description automatically generated">
            <a:extLst>
              <a:ext uri="{FF2B5EF4-FFF2-40B4-BE49-F238E27FC236}">
                <a16:creationId xmlns:a16="http://schemas.microsoft.com/office/drawing/2014/main" id="{57185B0A-4D3E-4A4E-A8B3-BDE3EAE7E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864" y="1903449"/>
            <a:ext cx="5084957" cy="381371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085896F-2C95-4BFE-8A76-C1FDF1D25911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7969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RECENT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PROGRESS – Electrical Conduits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24BA5B-EB01-41BB-8867-D001BB4825F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663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yellow, standing&#10;&#10;Description automatically generated">
            <a:extLst>
              <a:ext uri="{FF2B5EF4-FFF2-40B4-BE49-F238E27FC236}">
                <a16:creationId xmlns:a16="http://schemas.microsoft.com/office/drawing/2014/main" id="{8D9E9A7C-F817-4495-9866-A484E5553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7" b="18811"/>
          <a:stretch/>
        </p:blipFill>
        <p:spPr>
          <a:xfrm>
            <a:off x="7689670" y="1739459"/>
            <a:ext cx="3580152" cy="4164950"/>
          </a:xfrm>
        </p:spPr>
      </p:pic>
      <p:pic>
        <p:nvPicPr>
          <p:cNvPr id="8" name="Picture 7" descr="A truck is parked on the side of a building&#10;&#10;Description automatically generated">
            <a:extLst>
              <a:ext uri="{FF2B5EF4-FFF2-40B4-BE49-F238E27FC236}">
                <a16:creationId xmlns:a16="http://schemas.microsoft.com/office/drawing/2014/main" id="{4325D104-DF7A-4AEB-A564-AABD9B326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" r="6202" b="19959"/>
          <a:stretch/>
        </p:blipFill>
        <p:spPr>
          <a:xfrm>
            <a:off x="961049" y="1739458"/>
            <a:ext cx="6625985" cy="416495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83FA17F-F93F-423C-9B3C-EEE873821FA9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RECENT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PROGRESS – Grease Trap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8D1D4-A11B-42A9-97D8-D5033674F4B2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071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F8A9A2-B643-4EE4-8F33-E90F542F2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857" y="1593922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Continuation of utility installations to the east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Installation of Storm Trap on HGI north lot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Restoration of HGI north lot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Century Gothic" panose="020B0502020202020204" pitchFamily="34" charset="0"/>
              </a:rPr>
              <a:t>Closing of 8</a:t>
            </a:r>
            <a:r>
              <a:rPr lang="en-US" sz="2200" baseline="30000" dirty="0">
                <a:latin typeface="Century Gothic" panose="020B0502020202020204" pitchFamily="34" charset="0"/>
              </a:rPr>
              <a:t>th</a:t>
            </a:r>
            <a:r>
              <a:rPr lang="en-US" sz="2200" dirty="0">
                <a:latin typeface="Century Gothic" panose="020B0502020202020204" pitchFamily="34" charset="0"/>
              </a:rPr>
              <a:t> Street permanently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43ABD9-ACC9-41E1-9828-B889907F4FB0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UPCOMING ACTIVITIES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506BC8-5261-4802-A48F-020C00687342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869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2EEEA27-F488-4A05-B13E-6F725EF77F20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UPCOMING ACTIVITIES – Plan 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A4CEB90-257B-4FF2-A446-0073AEE4EF7F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313F9EA-0DC4-4734-9CF4-50EB050DB9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61160" y="1443700"/>
            <a:ext cx="8475606" cy="498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71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4969</TotalTime>
  <Words>214</Words>
  <Application>Microsoft Office PowerPoint</Application>
  <PresentationFormat>Widescreen</PresentationFormat>
  <Paragraphs>54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Levenim MT</vt:lpstr>
      <vt:lpstr>Office Theme</vt:lpstr>
      <vt:lpstr>Custom Design</vt:lpstr>
      <vt:lpstr>PowerPoint Presentation</vt:lpstr>
      <vt:lpstr>RECENT PROGRESS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TERRE HAUTE CONVENTION CENTER PROJECT OVERVIEW</dc:title>
  <dc:creator>Brian Kooistra</dc:creator>
  <cp:lastModifiedBy>Ashton Lewis</cp:lastModifiedBy>
  <cp:revision>74</cp:revision>
  <cp:lastPrinted>2019-09-04T19:19:18Z</cp:lastPrinted>
  <dcterms:created xsi:type="dcterms:W3CDTF">2019-09-03T19:02:51Z</dcterms:created>
  <dcterms:modified xsi:type="dcterms:W3CDTF">2020-06-16T14:04:07Z</dcterms:modified>
</cp:coreProperties>
</file>