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58" r:id="rId3"/>
    <p:sldId id="322" r:id="rId4"/>
    <p:sldId id="339" r:id="rId5"/>
    <p:sldId id="338" r:id="rId6"/>
    <p:sldId id="329" r:id="rId7"/>
    <p:sldId id="337" r:id="rId8"/>
    <p:sldId id="309" r:id="rId9"/>
  </p:sldIdLst>
  <p:sldSz cx="12192000" cy="6858000"/>
  <p:notesSz cx="9601200" cy="15087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ian Kooistra" initials="BK" lastIdx="1" clrIdx="0">
    <p:extLst>
      <p:ext uri="{19B8F6BF-5375-455C-9EA6-DF929625EA0E}">
        <p15:presenceInfo xmlns:p15="http://schemas.microsoft.com/office/powerpoint/2012/main" userId="S::Bkooistra@garmong.net::78d4ee26-da65-4061-bbad-1b0d6043cc5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DE00"/>
    <a:srgbClr val="CC00FF"/>
    <a:srgbClr val="FF5050"/>
    <a:srgbClr val="00205C"/>
    <a:srgbClr val="6077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757000"/>
          </a:xfrm>
          <a:prstGeom prst="rect">
            <a:avLst/>
          </a:prstGeom>
        </p:spPr>
        <p:txBody>
          <a:bodyPr vert="horz" lIns="141074" tIns="70537" rIns="141074" bIns="70537" rtlCol="0"/>
          <a:lstStyle>
            <a:lvl1pPr algn="l">
              <a:defRPr sz="19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58" y="0"/>
            <a:ext cx="4160520" cy="757000"/>
          </a:xfrm>
          <a:prstGeom prst="rect">
            <a:avLst/>
          </a:prstGeom>
        </p:spPr>
        <p:txBody>
          <a:bodyPr vert="horz" lIns="141074" tIns="70537" rIns="141074" bIns="70537" rtlCol="0"/>
          <a:lstStyle>
            <a:lvl1pPr algn="r">
              <a:defRPr sz="1900"/>
            </a:lvl1pPr>
          </a:lstStyle>
          <a:p>
            <a:fld id="{6A7E9D66-0EA2-48CC-9695-F757D6380FD7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4638" y="1885950"/>
            <a:ext cx="9051925" cy="5092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41074" tIns="70537" rIns="141074" bIns="7053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7260907"/>
            <a:ext cx="7680960" cy="5940743"/>
          </a:xfrm>
          <a:prstGeom prst="rect">
            <a:avLst/>
          </a:prstGeom>
        </p:spPr>
        <p:txBody>
          <a:bodyPr vert="horz" lIns="141074" tIns="70537" rIns="141074" bIns="70537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4330602"/>
            <a:ext cx="4160520" cy="756999"/>
          </a:xfrm>
          <a:prstGeom prst="rect">
            <a:avLst/>
          </a:prstGeom>
        </p:spPr>
        <p:txBody>
          <a:bodyPr vert="horz" lIns="141074" tIns="70537" rIns="141074" bIns="70537" rtlCol="0" anchor="b"/>
          <a:lstStyle>
            <a:lvl1pPr algn="l">
              <a:defRPr sz="1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58" y="14330602"/>
            <a:ext cx="4160520" cy="756999"/>
          </a:xfrm>
          <a:prstGeom prst="rect">
            <a:avLst/>
          </a:prstGeom>
        </p:spPr>
        <p:txBody>
          <a:bodyPr vert="horz" lIns="141074" tIns="70537" rIns="141074" bIns="70537" rtlCol="0" anchor="b"/>
          <a:lstStyle>
            <a:lvl1pPr algn="r">
              <a:defRPr sz="1900"/>
            </a:lvl1pPr>
          </a:lstStyle>
          <a:p>
            <a:fld id="{ADF4EB7C-3421-4CA9-B393-63C8FB321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929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24EA3-607A-4258-9A30-0A5F83887F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1556" y="3557847"/>
            <a:ext cx="10862244" cy="1222320"/>
          </a:xfrm>
        </p:spPr>
        <p:txBody>
          <a:bodyPr anchor="b">
            <a:normAutofit/>
          </a:bodyPr>
          <a:lstStyle>
            <a:lvl1pPr algn="ctr">
              <a:defRPr sz="4800" b="0"/>
            </a:lvl1pPr>
          </a:lstStyle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DE26B6-C3B3-4936-95A6-EA1E6B83D4D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1556" y="5173142"/>
            <a:ext cx="10862244" cy="87020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Construction Manager | Design-Builder | General Contractor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57CD3F-3AAC-4483-B0FA-7C7031413D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9433" y="6411387"/>
            <a:ext cx="1219306" cy="256054"/>
          </a:xfrm>
          <a:prstGeom prst="rect">
            <a:avLst/>
          </a:prstGeom>
        </p:spPr>
      </p:pic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B148E5EE-D58E-49A0-BDB2-EEC5B1CBF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13816" y="6364663"/>
            <a:ext cx="4114800" cy="365125"/>
          </a:xfrm>
        </p:spPr>
        <p:txBody>
          <a:bodyPr/>
          <a:lstStyle>
            <a:lvl1pPr>
              <a:defRPr>
                <a:solidFill>
                  <a:srgbClr val="00205C"/>
                </a:solidFill>
                <a:latin typeface="Levenim MT" panose="02010502060101010101" pitchFamily="2" charset="-79"/>
                <a:cs typeface="Levenim MT" panose="02010502060101010101" pitchFamily="2" charset="-79"/>
              </a:defRPr>
            </a:lvl1pPr>
          </a:lstStyle>
          <a:p>
            <a:r>
              <a:rPr lang="en-US"/>
              <a:t>www.garmong.net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8E70477-63EF-4D06-B53B-764B0CBE391F}"/>
              </a:ext>
            </a:extLst>
          </p:cNvPr>
          <p:cNvCxnSpPr>
            <a:cxnSpLocks/>
          </p:cNvCxnSpPr>
          <p:nvPr userDrawn="1"/>
        </p:nvCxnSpPr>
        <p:spPr>
          <a:xfrm>
            <a:off x="-124688" y="3607723"/>
            <a:ext cx="12391505" cy="0"/>
          </a:xfrm>
          <a:prstGeom prst="line">
            <a:avLst/>
          </a:prstGeom>
          <a:ln w="57150">
            <a:solidFill>
              <a:srgbClr val="CFD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3DD46E5F-8C86-42DF-8D48-0A99FFDE98E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358278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631995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1925A1-8ADD-43C7-85FD-B7ED4890B6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665AEB-9B8C-452D-BBBF-8CBAD207D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62E1C-0672-44FF-B94D-3522020605EF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E3B420-6E11-45C3-B25B-30E995EDA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C6DB78-141F-4CD5-8740-A4B8DFFA8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DD74B-4DD3-4732-AC57-AFB35AB4D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255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ADD4F-E88B-405D-A9AD-83640F55A8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E9EF2F-FC91-40E9-BF18-3C027761A5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64B5B4-69FB-44DD-9C96-4BCDDCD3E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F69F4-864D-42B5-BAB2-B18769D01E16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D36CF7-D642-4DAD-B031-A6FFE0AFD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F8DAA1-2AAC-4588-82B3-047493046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581BB-1F7F-4E5B-A7F9-8E4277CAC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088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4794D-A119-4CD6-A59C-9BE0328FC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41B6C4-D8EC-4BFA-B731-3E78C9AF3C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0E98D1-015B-4BA4-8E8E-681BB7A64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F69F4-864D-42B5-BAB2-B18769D01E16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AE04BF-864D-44C6-9B4C-553287295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311DB5-A2DA-4533-9F97-26D62A566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581BB-1F7F-4E5B-A7F9-8E4277CAC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24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76C91-B4B5-4883-BCDD-B4BE2D76E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BC77AD-D052-4D55-BA8C-06BEC50FB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DCA5C-D1FF-4D65-8A1E-7BAEA4E06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F69F4-864D-42B5-BAB2-B18769D01E16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ECC1FE-E99A-4F87-AC5C-E46C26D37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7E2E44-EFF7-446C-BE8D-7A79BF38E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581BB-1F7F-4E5B-A7F9-8E4277CAC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7046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ED4B7-69E8-42BA-9EB5-B7FA2D035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0CBE3-9C82-4D1A-912F-20120792D0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E95D86-A808-42B6-9E86-018F3ED7DE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083E36-9569-4F6B-A862-B423A4650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F69F4-864D-42B5-BAB2-B18769D01E16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8223D3-0130-4723-8872-0412CD282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A34324-459B-48B9-AA31-F5CDD9F92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581BB-1F7F-4E5B-A7F9-8E4277CAC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3879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6EDE8-3319-4474-B7DC-0DDB2D0C9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C3C830-36EA-46D3-A516-81F3911BCA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A059D5-F3B4-48F0-826C-5D2930D04D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CA1241-A912-41F7-BCBB-A02AAE92AC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865EA7-00E1-4375-BB66-4C4E657E6D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EC7088-9E0C-4B9E-B5C3-09E02A9FF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F69F4-864D-42B5-BAB2-B18769D01E16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4BD31A-01B3-425C-8294-7376D0BDC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80D6D5-1198-4FDD-8433-30EB113B9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581BB-1F7F-4E5B-A7F9-8E4277CAC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230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4F070-9F3E-42F0-9D89-179EF84F6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9A35B0-02B7-4557-AE02-AB21412F2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F69F4-864D-42B5-BAB2-B18769D01E16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50DC85-2739-4400-A973-9479EDFE8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2CA788-780E-4DF9-B11B-64EBDDB6B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581BB-1F7F-4E5B-A7F9-8E4277CAC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2763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6FD9B0-716C-4859-B818-ECC30905C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F69F4-864D-42B5-BAB2-B18769D01E16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DD3D90-4B7E-471D-8B0D-348134DE2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78739B-AC77-40E7-AB48-D7D792030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581BB-1F7F-4E5B-A7F9-8E4277CAC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3599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665F7-8C9F-42FD-A447-51BB1691F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17A6AC-8A00-4301-882E-8CC7B5CEB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A292EE-76F3-4A9A-B565-CF295F2981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D2C8F6-CF70-4DE0-9042-8763BF527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F69F4-864D-42B5-BAB2-B18769D01E16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93406C-01EC-4593-B627-CF3A0E8FC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D16E64-824A-4EF2-8AF4-DCAF73E44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581BB-1F7F-4E5B-A7F9-8E4277CAC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5676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B84E7-6AEF-421F-9424-F587A892C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F01E9A-75F4-4DB7-89F6-7AB3046791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ABF6DF-CD95-4F33-B3FB-B132DB39BB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6660C8-9718-43DD-B27D-20680BDCF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F69F4-864D-42B5-BAB2-B18769D01E16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128D26-DFEF-46E0-9D08-C25286CCE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567DA2-BDA6-4A33-98DB-E0C3334FA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581BB-1F7F-4E5B-A7F9-8E4277CAC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566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77554-8134-48E0-B5A1-2E4B98D607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F3BA1E-9552-4A56-956E-65AF13ACC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62E1C-0672-44FF-B94D-3522020605EF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07BDED-E0DB-4E57-B5BC-90C26C906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AACBA-B14A-4326-A60B-20C279CEC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DD74B-4DD3-4732-AC57-AFB35AB4D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7669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803D1-DD51-45F7-BB15-C7969C425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D202C0-9B24-4804-9C86-90BA7EF9C2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34BDAB-A214-4E8D-B20F-31753B279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F69F4-864D-42B5-BAB2-B18769D01E16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2C18C7-0745-4275-9C56-5D85F7219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DDF91-8E53-4CF4-B021-8AD68AF22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581BB-1F7F-4E5B-A7F9-8E4277CAC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8168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F4D116-F2AF-454B-9EC3-84DF1E8854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0A35C6-6B02-4A91-A0E0-F42896AB44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CEFF2E-7144-45AB-835B-6C58E5ED3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F69F4-864D-42B5-BAB2-B18769D01E16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AD6643-92AB-4016-B7CA-B4C09B2DA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1C760B-F56B-4CD3-A197-C6740F1A2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581BB-1F7F-4E5B-A7F9-8E4277CAC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436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C0968-FAFF-403C-B6B3-1E42DCA371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DD12EF-3383-4FFA-A527-FB4DA1E66F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D73392-26B4-45E6-A912-01C2C43C5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62E1C-0672-44FF-B94D-3522020605EF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F0CEEA-95EE-4DCF-8303-163055E61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4D605E-153B-4BE5-80DB-F5C110B87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DD74B-4DD3-4732-AC57-AFB35AB4D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009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329FA3-253B-4129-AEF7-EB34D2F180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1E2C8E-534B-42B3-8E9E-752005DF5D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672E94-306F-4CDE-9CAB-0660CAD102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056031-31A1-49C5-A0D6-D48AB756FD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0DCD0C-EC18-4AC8-A2F6-9F2F4B958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62E1C-0672-44FF-B94D-3522020605EF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0D3810-8946-4353-8DD0-BBE49F260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FCF1F2-0271-4222-9C6C-FB17BB373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DD74B-4DD3-4732-AC57-AFB35AB4D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043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2CAAC9-6D09-4C31-881B-8A65E7D6B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62E1C-0672-44FF-B94D-3522020605EF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060662-3B92-40E2-84B5-5A1354B4C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FF29A7-F0E8-49DA-890F-CE11A58A3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DD74B-4DD3-4732-AC57-AFB35AB4D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770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A34298-ADAE-4D2F-9CA1-DDDE3199E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62E1C-0672-44FF-B94D-3522020605EF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928B79-871B-4528-8786-8ED0C4737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7440F7-CF58-4770-B264-CA1434B52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DD74B-4DD3-4732-AC57-AFB35AB4D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152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B8B52D-C537-4EF4-84F9-A193D2403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727818"/>
            <a:ext cx="6172200" cy="413323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E36D8B-1BBE-48FA-9AA2-6036EA9B24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727818"/>
            <a:ext cx="3932237" cy="414117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B36048-F4E7-4F56-AD43-E569A6E9C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62E1C-0672-44FF-B94D-3522020605EF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13A2A7-30F7-4409-95CF-77B59FD5A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10CC95-2E01-4564-B58B-49904D180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DD74B-4DD3-4732-AC57-AFB35AB4D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672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B8C9C0-B0E5-41B0-A7A7-6A8F60ADE2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752600"/>
            <a:ext cx="6172200" cy="41084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C8C0D5-325D-4D92-8F53-6F435DA08C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760538"/>
            <a:ext cx="3932237" cy="4108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4EEE96-3838-4953-AA81-F62118030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62E1C-0672-44FF-B94D-3522020605EF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E2F62F-53D6-4100-90D1-FE791393C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446D4F-CDE6-4D33-981E-257E8B770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DD74B-4DD3-4732-AC57-AFB35AB4D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722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F4AD54-091F-412C-A770-D5FE88C139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CBAA8-4E1D-4518-8C45-06D4163AF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62E1C-0672-44FF-B94D-3522020605EF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FD60E5-A2F0-4D21-A60C-EFED22D37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5667EB-FA48-456D-AD5F-2FD191B05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DD74B-4DD3-4732-AC57-AFB35AB4D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933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32E1F2-004F-4960-B101-F4039CD12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D259C2-8B74-42EC-9B48-B2F65107AC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8E76E7-FB24-4613-AF17-D1C9876603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62E1C-0672-44FF-B94D-3522020605EF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10FAF8-7E5A-4C49-9AD2-F8973A99B1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9A9E2-5AF7-4FAE-BC1C-2E3DA5A210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DD74B-4DD3-4732-AC57-AFB35AB4D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787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00205C"/>
          </a:solidFill>
          <a:latin typeface="Levenim MT" panose="02010502060101010101" pitchFamily="2" charset="-79"/>
          <a:ea typeface="+mj-ea"/>
          <a:cs typeface="Levenim MT" panose="02010502060101010101" pitchFamily="2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607775"/>
          </a:solidFill>
          <a:latin typeface="Levenim MT" panose="02010502060101010101" pitchFamily="2" charset="-79"/>
          <a:ea typeface="+mn-ea"/>
          <a:cs typeface="Levenim MT" panose="02010502060101010101" pitchFamily="2" charset="-79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607775"/>
          </a:solidFill>
          <a:latin typeface="Levenim MT" panose="02010502060101010101" pitchFamily="2" charset="-79"/>
          <a:ea typeface="+mn-ea"/>
          <a:cs typeface="Levenim MT" panose="02010502060101010101" pitchFamily="2" charset="-79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607775"/>
          </a:solidFill>
          <a:latin typeface="Levenim MT" panose="02010502060101010101" pitchFamily="2" charset="-79"/>
          <a:ea typeface="+mn-ea"/>
          <a:cs typeface="Levenim MT" panose="02010502060101010101" pitchFamily="2" charset="-79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07775"/>
          </a:solidFill>
          <a:latin typeface="Levenim MT" panose="02010502060101010101" pitchFamily="2" charset="-79"/>
          <a:ea typeface="+mn-ea"/>
          <a:cs typeface="Levenim MT" panose="02010502060101010101" pitchFamily="2" charset="-79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07775"/>
          </a:solidFill>
          <a:latin typeface="Levenim MT" panose="02010502060101010101" pitchFamily="2" charset="-79"/>
          <a:ea typeface="+mn-ea"/>
          <a:cs typeface="Levenim MT" panose="02010502060101010101" pitchFamily="2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B2F3AC-899C-4128-9D0F-877229217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CF716E-77C3-4D28-BAA7-3E9BDAC6B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26EA2B-EE69-4C30-B862-EBB0CECEEC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F69F4-864D-42B5-BAB2-B18769D01E16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217E97-39CF-4A9C-B9D9-4E5E410D34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19438A-E41F-459C-AF0E-880768F65C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581BB-1F7F-4E5B-A7F9-8E4277CAC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49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picture containing building, outdoor, road, sky&#10;&#10;Description automatically generated">
            <a:extLst>
              <a:ext uri="{FF2B5EF4-FFF2-40B4-BE49-F238E27FC236}">
                <a16:creationId xmlns:a16="http://schemas.microsoft.com/office/drawing/2014/main" id="{CB2E7A83-36D8-4489-8102-01B5D22A3A4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3"/>
          <a:stretch/>
        </p:blipFill>
        <p:spPr>
          <a:xfrm>
            <a:off x="-754262" y="10"/>
            <a:ext cx="12942279" cy="4853344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D12CFF2D-A94A-40CB-B8EE-AFF05E7E4010}"/>
              </a:ext>
            </a:extLst>
          </p:cNvPr>
          <p:cNvSpPr/>
          <p:nvPr/>
        </p:nvSpPr>
        <p:spPr>
          <a:xfrm rot="5242806">
            <a:off x="4708427" y="-348727"/>
            <a:ext cx="2775145" cy="12495572"/>
          </a:xfrm>
          <a:prstGeom prst="rect">
            <a:avLst/>
          </a:prstGeom>
          <a:solidFill>
            <a:srgbClr val="CFD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32C990C-0A19-4466-B95C-4A235C497E2F}"/>
              </a:ext>
            </a:extLst>
          </p:cNvPr>
          <p:cNvSpPr txBox="1">
            <a:spLocks/>
          </p:cNvSpPr>
          <p:nvPr/>
        </p:nvSpPr>
        <p:spPr>
          <a:xfrm>
            <a:off x="701755" y="5076762"/>
            <a:ext cx="8059184" cy="1762118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0205C"/>
                </a:solidFill>
                <a:latin typeface="Levenim MT" panose="02010502060101010101" pitchFamily="2" charset="-79"/>
                <a:ea typeface="+mj-ea"/>
                <a:cs typeface="Levenim MT" panose="02010502060101010101" pitchFamily="2" charset="-79"/>
              </a:defRPr>
            </a:lvl1pPr>
          </a:lstStyle>
          <a:p>
            <a:pPr algn="r"/>
            <a:r>
              <a:rPr lang="en-US" sz="3200" b="0" dirty="0">
                <a:latin typeface="Century Gothic" panose="020B0502020202020204" pitchFamily="34" charset="0"/>
              </a:rPr>
              <a:t>TERRE HAUTE CONVENTION CENTER</a:t>
            </a:r>
          </a:p>
          <a:p>
            <a:pPr algn="r"/>
            <a:r>
              <a:rPr lang="en-US" sz="3200" b="0" dirty="0">
                <a:latin typeface="Century Gothic" panose="020B0502020202020204" pitchFamily="34" charset="0"/>
              </a:rPr>
              <a:t>	CONSTRUCTION UPDATE</a:t>
            </a:r>
          </a:p>
          <a:p>
            <a:pPr algn="r"/>
            <a:r>
              <a:rPr lang="en-US" sz="3200" b="0" dirty="0">
                <a:latin typeface="Century Gothic" panose="020B0502020202020204" pitchFamily="34" charset="0"/>
              </a:rPr>
              <a:t>December 2020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C365CA4-0B41-4C94-998A-393EA7B3F841}"/>
              </a:ext>
            </a:extLst>
          </p:cNvPr>
          <p:cNvCxnSpPr/>
          <p:nvPr/>
        </p:nvCxnSpPr>
        <p:spPr>
          <a:xfrm>
            <a:off x="9135034" y="5047129"/>
            <a:ext cx="0" cy="1407459"/>
          </a:xfrm>
          <a:prstGeom prst="line">
            <a:avLst/>
          </a:prstGeom>
          <a:ln w="28575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id="{0040E47A-19DE-46FE-95F1-64DAB90D33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805" y="4799075"/>
            <a:ext cx="1634254" cy="177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3471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463050A-20DD-40B5-8B2A-48E4D7CFCA5E}"/>
              </a:ext>
            </a:extLst>
          </p:cNvPr>
          <p:cNvSpPr txBox="1">
            <a:spLocks/>
          </p:cNvSpPr>
          <p:nvPr/>
        </p:nvSpPr>
        <p:spPr>
          <a:xfrm>
            <a:off x="856857" y="26835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0205C"/>
                </a:solidFill>
                <a:latin typeface="Levenim MT" panose="02010502060101010101" pitchFamily="2" charset="-79"/>
                <a:ea typeface="+mj-ea"/>
                <a:cs typeface="Levenim MT" panose="02010502060101010101" pitchFamily="2" charset="-79"/>
              </a:defRPr>
            </a:lvl1pPr>
          </a:lstStyle>
          <a:p>
            <a:r>
              <a:rPr lang="en-US" sz="3200" dirty="0">
                <a:latin typeface="Century Gothic" panose="020B0502020202020204" pitchFamily="34" charset="0"/>
              </a:rPr>
              <a:t>CONSTRUCTION OVERVIEW</a:t>
            </a:r>
            <a:endParaRPr lang="en-US" dirty="0">
              <a:latin typeface="Century Gothic" panose="020B0502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47A65EF-7DE5-44A5-A386-529F9026CFB5}"/>
              </a:ext>
            </a:extLst>
          </p:cNvPr>
          <p:cNvCxnSpPr/>
          <p:nvPr/>
        </p:nvCxnSpPr>
        <p:spPr>
          <a:xfrm>
            <a:off x="961050" y="1138332"/>
            <a:ext cx="10308771" cy="0"/>
          </a:xfrm>
          <a:prstGeom prst="line">
            <a:avLst/>
          </a:prstGeom>
          <a:ln w="38100">
            <a:solidFill>
              <a:srgbClr val="CFD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8CBD3427-11D8-47C1-BB33-DEA3C3BE41B5}"/>
              </a:ext>
            </a:extLst>
          </p:cNvPr>
          <p:cNvSpPr/>
          <p:nvPr/>
        </p:nvSpPr>
        <p:spPr>
          <a:xfrm>
            <a:off x="856857" y="1288712"/>
            <a:ext cx="9731479" cy="5269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607775"/>
                </a:solidFill>
                <a:latin typeface="Century Gothic" panose="020B0502020202020204" pitchFamily="34" charset="0"/>
                <a:cs typeface="Levenim MT" panose="02010502060101010101" pitchFamily="2" charset="-79"/>
              </a:rPr>
              <a:t>Project remains on schedule and within budget</a:t>
            </a:r>
          </a:p>
          <a:p>
            <a:pPr marL="228600" lvl="0" indent="-2286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607775"/>
                </a:solidFill>
                <a:latin typeface="Century Gothic" panose="020B0502020202020204" pitchFamily="34" charset="0"/>
                <a:cs typeface="Levenim MT" panose="02010502060101010101" pitchFamily="2" charset="-79"/>
              </a:rPr>
              <a:t>Recent progress:</a:t>
            </a:r>
          </a:p>
          <a:p>
            <a:pPr marL="685800" lvl="1" indent="-2286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07775"/>
                </a:solidFill>
                <a:latin typeface="Century Gothic" panose="020B0502020202020204" pitchFamily="34" charset="0"/>
                <a:cs typeface="Levenim MT" panose="02010502060101010101" pitchFamily="2" charset="-79"/>
              </a:rPr>
              <a:t>Convention Center foundations, damp-proofing and backfill is complete </a:t>
            </a:r>
          </a:p>
          <a:p>
            <a:pPr marL="685800" lvl="1" indent="-2286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07775"/>
                </a:solidFill>
                <a:latin typeface="Century Gothic" panose="020B0502020202020204" pitchFamily="34" charset="0"/>
                <a:cs typeface="Levenim MT" panose="02010502060101010101" pitchFamily="2" charset="-79"/>
              </a:rPr>
              <a:t>NE Garage foundation work has begun</a:t>
            </a:r>
          </a:p>
          <a:p>
            <a:pPr marL="685800" lvl="1" indent="-2286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07775"/>
                </a:solidFill>
                <a:latin typeface="Century Gothic" panose="020B0502020202020204" pitchFamily="34" charset="0"/>
                <a:cs typeface="Levenim MT" panose="02010502060101010101" pitchFamily="2" charset="-79"/>
              </a:rPr>
              <a:t>Structural Steel erection began this week</a:t>
            </a:r>
            <a:endParaRPr lang="en-US" b="1" dirty="0">
              <a:solidFill>
                <a:srgbClr val="607775"/>
              </a:solidFill>
              <a:latin typeface="Century Gothic" panose="020B0502020202020204" pitchFamily="34" charset="0"/>
              <a:cs typeface="Levenim MT" panose="02010502060101010101" pitchFamily="2" charset="-79"/>
            </a:endParaRPr>
          </a:p>
          <a:p>
            <a:pPr marL="228600" indent="-2286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607775"/>
                </a:solidFill>
                <a:latin typeface="Century Gothic" panose="020B0502020202020204" pitchFamily="34" charset="0"/>
                <a:cs typeface="Levenim MT" panose="02010502060101010101" pitchFamily="2" charset="-79"/>
              </a:rPr>
              <a:t>Upcoming activities:</a:t>
            </a:r>
          </a:p>
          <a:p>
            <a:pPr marL="685800" lvl="1" indent="-2286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07775"/>
                </a:solidFill>
                <a:latin typeface="Century Gothic" panose="020B0502020202020204" pitchFamily="34" charset="0"/>
                <a:cs typeface="Levenim MT" panose="02010502060101010101" pitchFamily="2" charset="-79"/>
              </a:rPr>
              <a:t>NE Garage foundations continue</a:t>
            </a:r>
          </a:p>
          <a:p>
            <a:pPr marL="685800" lvl="1" indent="-2286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07775"/>
                </a:solidFill>
                <a:latin typeface="Century Gothic" panose="020B0502020202020204" pitchFamily="34" charset="0"/>
                <a:cs typeface="Levenim MT" panose="02010502060101010101" pitchFamily="2" charset="-79"/>
              </a:rPr>
              <a:t>Structural Steel, Joists, and Decking continues</a:t>
            </a:r>
          </a:p>
          <a:p>
            <a:pPr marL="685800" lvl="1" indent="-2286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200" b="1" dirty="0">
              <a:solidFill>
                <a:srgbClr val="607775"/>
              </a:solidFill>
              <a:latin typeface="Century Gothic" panose="020B0502020202020204" pitchFamily="34" charset="0"/>
              <a:cs typeface="Levenim MT" panose="02010502060101010101" pitchFamily="2" charset="-79"/>
            </a:endParaRPr>
          </a:p>
          <a:p>
            <a:pPr marL="685800" lvl="1" indent="-2286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rgbClr val="607775"/>
              </a:solidFill>
              <a:latin typeface="Century Gothic" panose="020B0502020202020204" pitchFamily="34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35079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F008514-D9F2-41EE-8636-A9B842FF247C}"/>
              </a:ext>
            </a:extLst>
          </p:cNvPr>
          <p:cNvCxnSpPr/>
          <p:nvPr/>
        </p:nvCxnSpPr>
        <p:spPr>
          <a:xfrm>
            <a:off x="961050" y="1138332"/>
            <a:ext cx="10308771" cy="0"/>
          </a:xfrm>
          <a:prstGeom prst="line">
            <a:avLst/>
          </a:prstGeom>
          <a:ln w="38100">
            <a:solidFill>
              <a:srgbClr val="CFD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0DDBB1B-B0FE-415C-B13C-57A85CC024F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56857" y="268359"/>
            <a:ext cx="10515600" cy="1325563"/>
          </a:xfrm>
        </p:spPr>
        <p:txBody>
          <a:bodyPr/>
          <a:lstStyle/>
          <a:p>
            <a:r>
              <a:rPr lang="en-US" sz="3200" dirty="0">
                <a:latin typeface="Century Gothic" panose="020B0502020202020204" pitchFamily="34" charset="0"/>
              </a:rPr>
              <a:t>RECENT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sz="3200" dirty="0">
                <a:latin typeface="Century Gothic" panose="020B0502020202020204" pitchFamily="34" charset="0"/>
              </a:rPr>
              <a:t>PROGRESS – </a:t>
            </a:r>
            <a:r>
              <a:rPr lang="en-US" sz="2000" dirty="0">
                <a:latin typeface="Century Gothic" panose="020B0502020202020204" pitchFamily="34" charset="0"/>
              </a:rPr>
              <a:t>Foundation work in progress (Convention Center)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C77271A-8F60-4F44-AEF0-53004EE37E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489" y="1825625"/>
            <a:ext cx="8989022" cy="4351338"/>
          </a:xfrm>
        </p:spPr>
      </p:pic>
    </p:spTree>
    <p:extLst>
      <p:ext uri="{BB962C8B-B14F-4D97-AF65-F5344CB8AC3E}">
        <p14:creationId xmlns:p14="http://schemas.microsoft.com/office/powerpoint/2010/main" val="1841653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F008514-D9F2-41EE-8636-A9B842FF247C}"/>
              </a:ext>
            </a:extLst>
          </p:cNvPr>
          <p:cNvCxnSpPr/>
          <p:nvPr/>
        </p:nvCxnSpPr>
        <p:spPr>
          <a:xfrm>
            <a:off x="961050" y="1138332"/>
            <a:ext cx="10308771" cy="0"/>
          </a:xfrm>
          <a:prstGeom prst="line">
            <a:avLst/>
          </a:prstGeom>
          <a:ln w="38100">
            <a:solidFill>
              <a:srgbClr val="CFD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0DDBB1B-B0FE-415C-B13C-57A85CC024F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56857" y="268359"/>
            <a:ext cx="10515600" cy="1325563"/>
          </a:xfrm>
        </p:spPr>
        <p:txBody>
          <a:bodyPr/>
          <a:lstStyle/>
          <a:p>
            <a:r>
              <a:rPr lang="en-US" sz="3200" dirty="0">
                <a:latin typeface="Century Gothic" panose="020B0502020202020204" pitchFamily="34" charset="0"/>
              </a:rPr>
              <a:t>RECENT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sz="3200" dirty="0">
                <a:latin typeface="Century Gothic" panose="020B0502020202020204" pitchFamily="34" charset="0"/>
              </a:rPr>
              <a:t>PROGRESS – </a:t>
            </a:r>
            <a:r>
              <a:rPr lang="en-US" sz="2000" dirty="0">
                <a:latin typeface="Century Gothic" panose="020B0502020202020204" pitchFamily="34" charset="0"/>
              </a:rPr>
              <a:t>Foundation work Complete (Convention Center)</a:t>
            </a:r>
          </a:p>
        </p:txBody>
      </p:sp>
      <p:pic>
        <p:nvPicPr>
          <p:cNvPr id="7" name="Content Placeholder 6" descr="A picture containing road&#10;&#10;Description automatically generated">
            <a:extLst>
              <a:ext uri="{FF2B5EF4-FFF2-40B4-BE49-F238E27FC236}">
                <a16:creationId xmlns:a16="http://schemas.microsoft.com/office/drawing/2014/main" id="{B1A7C602-B63A-40A2-823B-374FE9A3C4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99436"/>
            <a:ext cx="10515600" cy="4203715"/>
          </a:xfrm>
        </p:spPr>
      </p:pic>
    </p:spTree>
    <p:extLst>
      <p:ext uri="{BB962C8B-B14F-4D97-AF65-F5344CB8AC3E}">
        <p14:creationId xmlns:p14="http://schemas.microsoft.com/office/powerpoint/2010/main" val="969616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F008514-D9F2-41EE-8636-A9B842FF247C}"/>
              </a:ext>
            </a:extLst>
          </p:cNvPr>
          <p:cNvCxnSpPr/>
          <p:nvPr/>
        </p:nvCxnSpPr>
        <p:spPr>
          <a:xfrm>
            <a:off x="961050" y="1138332"/>
            <a:ext cx="10308771" cy="0"/>
          </a:xfrm>
          <a:prstGeom prst="line">
            <a:avLst/>
          </a:prstGeom>
          <a:ln w="38100">
            <a:solidFill>
              <a:srgbClr val="CFD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0DDBB1B-B0FE-415C-B13C-57A85CC024F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56857" y="268359"/>
            <a:ext cx="10515600" cy="1325563"/>
          </a:xfrm>
        </p:spPr>
        <p:txBody>
          <a:bodyPr/>
          <a:lstStyle/>
          <a:p>
            <a:r>
              <a:rPr lang="en-US" sz="3200" dirty="0">
                <a:latin typeface="Century Gothic" panose="020B0502020202020204" pitchFamily="34" charset="0"/>
              </a:rPr>
              <a:t>RECENT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sz="3200" dirty="0">
                <a:latin typeface="Century Gothic" panose="020B0502020202020204" pitchFamily="34" charset="0"/>
              </a:rPr>
              <a:t>PROGRESS – </a:t>
            </a:r>
            <a:r>
              <a:rPr lang="en-US" sz="1800" dirty="0">
                <a:latin typeface="Century Gothic" panose="020B0502020202020204" pitchFamily="34" charset="0"/>
              </a:rPr>
              <a:t>Crane Mobilization and Structural Steel Erection – Day 1</a:t>
            </a:r>
          </a:p>
        </p:txBody>
      </p:sp>
      <p:pic>
        <p:nvPicPr>
          <p:cNvPr id="9" name="Content Placeholder 8" descr="A picture containing text, outdoor, road, military vehicle&#10;&#10;Description automatically generated">
            <a:extLst>
              <a:ext uri="{FF2B5EF4-FFF2-40B4-BE49-F238E27FC236}">
                <a16:creationId xmlns:a16="http://schemas.microsoft.com/office/drawing/2014/main" id="{6D4108B5-941B-4DAA-98D3-88A05EC39D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09" y="1310839"/>
            <a:ext cx="4314547" cy="5278802"/>
          </a:xfrm>
        </p:spPr>
      </p:pic>
      <p:pic>
        <p:nvPicPr>
          <p:cNvPr id="11" name="Picture 10" descr="A picture containing outdoor&#10;&#10;Description automatically generated">
            <a:extLst>
              <a:ext uri="{FF2B5EF4-FFF2-40B4-BE49-F238E27FC236}">
                <a16:creationId xmlns:a16="http://schemas.microsoft.com/office/drawing/2014/main" id="{EC4320D6-A142-4FF9-9BCF-C3B00742D6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890" y="1310844"/>
            <a:ext cx="5689764" cy="527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106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EF8A9A2-B643-4EE4-8F33-E90F542F2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857" y="1593921"/>
            <a:ext cx="10951212" cy="4655957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Century Gothic" panose="020B0502020202020204" pitchFamily="34" charset="0"/>
              </a:rPr>
              <a:t>Convention Center Foundation Work Completed: </a:t>
            </a:r>
            <a:r>
              <a:rPr lang="en-US" sz="2400" b="1" dirty="0">
                <a:latin typeface="Century Gothic" panose="020B0502020202020204" pitchFamily="34" charset="0"/>
              </a:rPr>
              <a:t>December 11, 2020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entury Gothic" panose="020B0502020202020204" pitchFamily="34" charset="0"/>
              </a:rPr>
              <a:t>Structural Steel Erection Started: </a:t>
            </a:r>
            <a:r>
              <a:rPr lang="en-US" sz="2400" b="1" dirty="0">
                <a:latin typeface="Century Gothic" panose="020B0502020202020204" pitchFamily="34" charset="0"/>
              </a:rPr>
              <a:t>December 14, 2020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entury Gothic" panose="020B0502020202020204" pitchFamily="34" charset="0"/>
              </a:rPr>
              <a:t>NE Garage Foundation Work Began: </a:t>
            </a:r>
            <a:r>
              <a:rPr lang="en-US" sz="2400" b="1" dirty="0">
                <a:latin typeface="Century Gothic" panose="020B0502020202020204" pitchFamily="34" charset="0"/>
              </a:rPr>
              <a:t>December 14, 2020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400" b="1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Century Gothic" panose="020B0502020202020204" pitchFamily="34" charset="0"/>
              </a:rPr>
              <a:t>NE Garage Foundation Work Complete: </a:t>
            </a:r>
            <a:r>
              <a:rPr lang="en-US" sz="2400" b="1" dirty="0">
                <a:latin typeface="Century Gothic" panose="020B0502020202020204" pitchFamily="34" charset="0"/>
              </a:rPr>
              <a:t>January 30, 2021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entury Gothic" panose="020B0502020202020204" pitchFamily="34" charset="0"/>
              </a:rPr>
              <a:t>NE Garage Precast Delivery: </a:t>
            </a:r>
            <a:r>
              <a:rPr lang="en-US" sz="2400" b="1" dirty="0">
                <a:latin typeface="Century Gothic" panose="020B0502020202020204" pitchFamily="34" charset="0"/>
              </a:rPr>
              <a:t>February 1, 2021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entury Gothic" panose="020B0502020202020204" pitchFamily="34" charset="0"/>
              </a:rPr>
              <a:t>Structural Steel – Convention Center Completion: </a:t>
            </a:r>
            <a:r>
              <a:rPr lang="en-US" sz="2400" b="1" dirty="0">
                <a:latin typeface="Century Gothic" panose="020B0502020202020204" pitchFamily="34" charset="0"/>
              </a:rPr>
              <a:t>February 9, 2021</a:t>
            </a:r>
            <a:endParaRPr lang="en-US" sz="2400" dirty="0">
              <a:latin typeface="Century Gothic" panose="020B0502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200" dirty="0">
              <a:latin typeface="Century Gothic" panose="020B0502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D121CE1-7ACA-49C7-9913-E7B2E46DA0A1}"/>
              </a:ext>
            </a:extLst>
          </p:cNvPr>
          <p:cNvSpPr txBox="1">
            <a:spLocks/>
          </p:cNvSpPr>
          <p:nvPr/>
        </p:nvSpPr>
        <p:spPr>
          <a:xfrm>
            <a:off x="856857" y="26835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0205C"/>
                </a:solidFill>
                <a:latin typeface="Levenim MT" panose="02010502060101010101" pitchFamily="2" charset="-79"/>
                <a:ea typeface="+mj-ea"/>
                <a:cs typeface="Levenim MT" panose="02010502060101010101" pitchFamily="2" charset="-79"/>
              </a:defRPr>
            </a:lvl1pPr>
          </a:lstStyle>
          <a:p>
            <a:r>
              <a:rPr lang="en-US" sz="3200" dirty="0">
                <a:latin typeface="Century Gothic" panose="020B0502020202020204" pitchFamily="34" charset="0"/>
              </a:rPr>
              <a:t>PROJECT MILESTONES</a:t>
            </a:r>
            <a:endParaRPr lang="en-US" dirty="0">
              <a:latin typeface="Century Gothic" panose="020B0502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81A13FB-848E-445D-A3AD-17A7CD1AC1E7}"/>
              </a:ext>
            </a:extLst>
          </p:cNvPr>
          <p:cNvCxnSpPr/>
          <p:nvPr/>
        </p:nvCxnSpPr>
        <p:spPr>
          <a:xfrm>
            <a:off x="961050" y="1138332"/>
            <a:ext cx="10308771" cy="0"/>
          </a:xfrm>
          <a:prstGeom prst="line">
            <a:avLst/>
          </a:prstGeom>
          <a:ln w="38100">
            <a:solidFill>
              <a:srgbClr val="CFD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B8DDECA-7039-4E8A-8CF3-1E91F2504513}"/>
              </a:ext>
            </a:extLst>
          </p:cNvPr>
          <p:cNvSpPr txBox="1"/>
          <p:nvPr/>
        </p:nvSpPr>
        <p:spPr>
          <a:xfrm>
            <a:off x="7442587" y="5148663"/>
            <a:ext cx="22442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00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243FA93-7EE2-4A08-90C7-809890F7D9DC}"/>
              </a:ext>
            </a:extLst>
          </p:cNvPr>
          <p:cNvCxnSpPr>
            <a:cxnSpLocks/>
          </p:cNvCxnSpPr>
          <p:nvPr/>
        </p:nvCxnSpPr>
        <p:spPr>
          <a:xfrm>
            <a:off x="762830" y="6212634"/>
            <a:ext cx="10609627" cy="0"/>
          </a:xfrm>
          <a:prstGeom prst="line">
            <a:avLst/>
          </a:prstGeom>
          <a:ln>
            <a:solidFill>
              <a:srgbClr val="CFDE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7CAE650-5275-4C7E-8DE5-8FAF1A152FFF}"/>
              </a:ext>
            </a:extLst>
          </p:cNvPr>
          <p:cNvCxnSpPr>
            <a:cxnSpLocks/>
          </p:cNvCxnSpPr>
          <p:nvPr/>
        </p:nvCxnSpPr>
        <p:spPr>
          <a:xfrm>
            <a:off x="762830" y="3834302"/>
            <a:ext cx="10609627" cy="0"/>
          </a:xfrm>
          <a:prstGeom prst="line">
            <a:avLst/>
          </a:prstGeom>
          <a:ln>
            <a:solidFill>
              <a:srgbClr val="CFDE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0953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EF8A9A2-B643-4EE4-8F33-E90F542F21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 descr="A truck is parked on the side of a building&#10;&#10;Description automatically generated">
            <a:extLst>
              <a:ext uri="{FF2B5EF4-FFF2-40B4-BE49-F238E27FC236}">
                <a16:creationId xmlns:a16="http://schemas.microsoft.com/office/drawing/2014/main" id="{C60A6BD8-0F03-408B-8CBF-2D2CE96ABA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579449" cy="701354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90CED84-B69F-4008-A5BC-58B9DD5E0C66}"/>
              </a:ext>
            </a:extLst>
          </p:cNvPr>
          <p:cNvSpPr/>
          <p:nvPr/>
        </p:nvSpPr>
        <p:spPr>
          <a:xfrm>
            <a:off x="-75414" y="-94268"/>
            <a:ext cx="12773319" cy="7183225"/>
          </a:xfrm>
          <a:prstGeom prst="rect">
            <a:avLst/>
          </a:prstGeom>
          <a:gradFill>
            <a:gsLst>
              <a:gs pos="51000">
                <a:srgbClr val="CFDE00">
                  <a:alpha val="62000"/>
                </a:srgbClr>
              </a:gs>
              <a:gs pos="100000">
                <a:schemeClr val="bg1">
                  <a:alpha val="4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DDBB1B-B0FE-415C-B13C-57A85CC024F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97429" y="243902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0529062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8701</TotalTime>
  <Words>153</Words>
  <Application>Microsoft Office PowerPoint</Application>
  <PresentationFormat>Widescreen</PresentationFormat>
  <Paragraphs>25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Century Gothic</vt:lpstr>
      <vt:lpstr>Levenim MT</vt:lpstr>
      <vt:lpstr>Office Theme</vt:lpstr>
      <vt:lpstr>Custom Design</vt:lpstr>
      <vt:lpstr>PowerPoint Presentation</vt:lpstr>
      <vt:lpstr>PowerPoint Presentation</vt:lpstr>
      <vt:lpstr>RECENT PROGRESS – Foundation work in progress (Convention Center)</vt:lpstr>
      <vt:lpstr>RECENT PROGRESS – Foundation work Complete (Convention Center)</vt:lpstr>
      <vt:lpstr>RECENT PROGRESS – Crane Mobilization and Structural Steel Erection – Day 1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TERRE HAUTE CONVENTION CENTER PROJECT OVERVIEW</dc:title>
  <dc:creator>Brian Kooistra</dc:creator>
  <cp:lastModifiedBy>Brian Kooistra</cp:lastModifiedBy>
  <cp:revision>200</cp:revision>
  <cp:lastPrinted>2019-09-04T19:19:18Z</cp:lastPrinted>
  <dcterms:created xsi:type="dcterms:W3CDTF">2019-09-03T19:02:51Z</dcterms:created>
  <dcterms:modified xsi:type="dcterms:W3CDTF">2020-12-15T14:16:11Z</dcterms:modified>
</cp:coreProperties>
</file>