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8" r:id="rId3"/>
    <p:sldId id="322" r:id="rId4"/>
    <p:sldId id="340" r:id="rId5"/>
    <p:sldId id="339" r:id="rId6"/>
    <p:sldId id="329" r:id="rId7"/>
    <p:sldId id="309" r:id="rId8"/>
    <p:sldId id="342" r:id="rId9"/>
    <p:sldId id="292" r:id="rId10"/>
    <p:sldId id="274" r:id="rId11"/>
    <p:sldId id="277" r:id="rId12"/>
    <p:sldId id="278" r:id="rId13"/>
    <p:sldId id="279" r:id="rId14"/>
    <p:sldId id="283" r:id="rId15"/>
    <p:sldId id="287" r:id="rId16"/>
    <p:sldId id="286" r:id="rId17"/>
    <p:sldId id="288" r:id="rId18"/>
    <p:sldId id="280" r:id="rId19"/>
    <p:sldId id="281" r:id="rId20"/>
    <p:sldId id="282" r:id="rId21"/>
    <p:sldId id="261" r:id="rId22"/>
    <p:sldId id="262" r:id="rId23"/>
    <p:sldId id="271" r:id="rId24"/>
    <p:sldId id="272" r:id="rId25"/>
    <p:sldId id="269" r:id="rId26"/>
    <p:sldId id="284" r:id="rId27"/>
    <p:sldId id="285" r:id="rId28"/>
    <p:sldId id="275" r:id="rId29"/>
    <p:sldId id="341" r:id="rId30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9" y="2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January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Site Plan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191330-E6FD-4A03-BBFB-6CAF527ED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753" y="393107"/>
            <a:ext cx="10228781" cy="62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82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Convention Center – East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FD270-D5EF-4D77-A1B7-0E62034BB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321" y="401652"/>
            <a:ext cx="10490846" cy="63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7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Convention Center – West 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F662AC-1F5E-49C3-B9E5-80CBA5369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904" y="350378"/>
            <a:ext cx="10304186" cy="64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05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Convention Center - Spine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B7D6D6-1660-4358-8797-A2848A6A6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753" y="446967"/>
            <a:ext cx="10181796" cy="623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Convention Center – Pre-Function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396863-2A2B-4866-AF85-52AAE73A6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659" y="268448"/>
            <a:ext cx="102835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8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Convention Center - Ballroom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B1CA7-97DD-4EF4-AC24-6D4FBC993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753" y="377505"/>
            <a:ext cx="10158176" cy="62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600" dirty="0">
                <a:solidFill>
                  <a:srgbClr val="CFDE00"/>
                </a:solidFill>
              </a:rPr>
              <a:t>Convention Center – Larry Bird Museum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901F4A-89F4-4F4C-93E3-1CC269D0B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116" y="311534"/>
            <a:ext cx="10355976" cy="63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34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Convention Center – South Courtyard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9A094-3A45-431F-9521-1A0CA4F4A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148" y="251669"/>
            <a:ext cx="10219688" cy="635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5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Convention Center – North Courtyard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F58FEC-676C-43BF-B7C1-49F393C5A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754" y="293614"/>
            <a:ext cx="10256164" cy="63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F44FB2-97EB-4B0F-8ED7-35451C4E657A}"/>
              </a:ext>
            </a:extLst>
          </p:cNvPr>
          <p:cNvSpPr/>
          <p:nvPr/>
        </p:nvSpPr>
        <p:spPr>
          <a:xfrm rot="304840">
            <a:off x="-300727" y="-258525"/>
            <a:ext cx="1796039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B75749-8D7D-4DD7-B094-4AB28AA9DA85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Northeast Garage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D4811-129B-44B4-A24E-4F09C8870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941" y="310818"/>
            <a:ext cx="10242895" cy="63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0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543013"/>
            <a:ext cx="11030343" cy="539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$26,325,510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Substantial completion date is April 27, 2022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 Garage foundation work is 95% complete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Structural Steel work continues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Underslab</a:t>
            </a: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MEP work has begun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Mock-up is nearing completion for architectural review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E909DE-2AD1-46A9-AFFA-1C162C1BB904}"/>
              </a:ext>
            </a:extLst>
          </p:cNvPr>
          <p:cNvSpPr/>
          <p:nvPr/>
        </p:nvSpPr>
        <p:spPr>
          <a:xfrm rot="304840">
            <a:off x="-300677" y="-259666"/>
            <a:ext cx="1770231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340E83-E3AF-46FE-BE63-323B6C15D40C}"/>
              </a:ext>
            </a:extLst>
          </p:cNvPr>
          <p:cNvSpPr txBox="1">
            <a:spLocks/>
          </p:cNvSpPr>
          <p:nvPr/>
        </p:nvSpPr>
        <p:spPr>
          <a:xfrm>
            <a:off x="182166" y="0"/>
            <a:ext cx="2341226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First Floor Plan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12F8B2-37D8-42B0-B49B-20CCC7FD6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967" y="409583"/>
            <a:ext cx="9840286" cy="63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92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2510A9-E97D-4C6A-BBDA-897980B153C0}"/>
              </a:ext>
            </a:extLst>
          </p:cNvPr>
          <p:cNvSpPr/>
          <p:nvPr/>
        </p:nvSpPr>
        <p:spPr>
          <a:xfrm rot="304840">
            <a:off x="-300778" y="-257381"/>
            <a:ext cx="1821853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05BFB5-9C00-4317-9539-E77C6B3A4777}"/>
              </a:ext>
            </a:extLst>
          </p:cNvPr>
          <p:cNvSpPr txBox="1">
            <a:spLocks/>
          </p:cNvSpPr>
          <p:nvPr/>
        </p:nvSpPr>
        <p:spPr>
          <a:xfrm>
            <a:off x="182166" y="0"/>
            <a:ext cx="2341226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Second Floor Plan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B80104-18CF-49F2-AD33-6B1E3AA0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525" y="300332"/>
            <a:ext cx="9706062" cy="63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4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322853-6D48-4A29-9717-F42437118AE1}"/>
              </a:ext>
            </a:extLst>
          </p:cNvPr>
          <p:cNvSpPr/>
          <p:nvPr/>
        </p:nvSpPr>
        <p:spPr>
          <a:xfrm rot="304840">
            <a:off x="-344839" y="-255104"/>
            <a:ext cx="1873252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2DE9AA-C19D-45B0-BB4D-170A5B4073B9}"/>
              </a:ext>
            </a:extLst>
          </p:cNvPr>
          <p:cNvSpPr txBox="1">
            <a:spLocks/>
          </p:cNvSpPr>
          <p:nvPr/>
        </p:nvSpPr>
        <p:spPr>
          <a:xfrm>
            <a:off x="182166" y="0"/>
            <a:ext cx="2341226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Banquet Layout Options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E0B76E-84F8-4A39-B872-36D16569F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634" y="108552"/>
            <a:ext cx="9831898" cy="67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86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322853-6D48-4A29-9717-F42437118AE1}"/>
              </a:ext>
            </a:extLst>
          </p:cNvPr>
          <p:cNvSpPr/>
          <p:nvPr/>
        </p:nvSpPr>
        <p:spPr>
          <a:xfrm rot="304840">
            <a:off x="-453897" y="-216936"/>
            <a:ext cx="1873252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2DE9AA-C19D-45B0-BB4D-170A5B4073B9}"/>
              </a:ext>
            </a:extLst>
          </p:cNvPr>
          <p:cNvSpPr txBox="1">
            <a:spLocks/>
          </p:cNvSpPr>
          <p:nvPr/>
        </p:nvSpPr>
        <p:spPr>
          <a:xfrm>
            <a:off x="182166" y="0"/>
            <a:ext cx="2341226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Theatre Layout Options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FF15C5-EDBA-4AE5-B666-DC2BB0359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644" y="0"/>
            <a:ext cx="10175723" cy="67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94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322853-6D48-4A29-9717-F42437118AE1}"/>
              </a:ext>
            </a:extLst>
          </p:cNvPr>
          <p:cNvSpPr/>
          <p:nvPr/>
        </p:nvSpPr>
        <p:spPr>
          <a:xfrm rot="304840">
            <a:off x="-325125" y="-215353"/>
            <a:ext cx="1789770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2DE9AA-C19D-45B0-BB4D-170A5B4073B9}"/>
              </a:ext>
            </a:extLst>
          </p:cNvPr>
          <p:cNvSpPr txBox="1">
            <a:spLocks/>
          </p:cNvSpPr>
          <p:nvPr/>
        </p:nvSpPr>
        <p:spPr>
          <a:xfrm>
            <a:off x="182166" y="0"/>
            <a:ext cx="2341226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Classroom Layouts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BC9E66-274C-4452-994C-A8D87C1C9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098" y="50061"/>
            <a:ext cx="10063157" cy="67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8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322853-6D48-4A29-9717-F42437118AE1}"/>
              </a:ext>
            </a:extLst>
          </p:cNvPr>
          <p:cNvSpPr/>
          <p:nvPr/>
        </p:nvSpPr>
        <p:spPr>
          <a:xfrm rot="304840">
            <a:off x="-325125" y="-215353"/>
            <a:ext cx="1789770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2DE9AA-C19D-45B0-BB4D-170A5B4073B9}"/>
              </a:ext>
            </a:extLst>
          </p:cNvPr>
          <p:cNvSpPr txBox="1">
            <a:spLocks/>
          </p:cNvSpPr>
          <p:nvPr/>
        </p:nvSpPr>
        <p:spPr>
          <a:xfrm>
            <a:off x="182166" y="0"/>
            <a:ext cx="2341226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Breakout Layouts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F3D7F8-BEE9-4B95-ACC7-E16DE36DB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098" y="46295"/>
            <a:ext cx="9979267" cy="68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84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322853-6D48-4A29-9717-F42437118AE1}"/>
              </a:ext>
            </a:extLst>
          </p:cNvPr>
          <p:cNvSpPr/>
          <p:nvPr/>
        </p:nvSpPr>
        <p:spPr>
          <a:xfrm rot="304840">
            <a:off x="-344741" y="-257324"/>
            <a:ext cx="1823117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2DE9AA-C19D-45B0-BB4D-170A5B4073B9}"/>
              </a:ext>
            </a:extLst>
          </p:cNvPr>
          <p:cNvSpPr txBox="1">
            <a:spLocks/>
          </p:cNvSpPr>
          <p:nvPr/>
        </p:nvSpPr>
        <p:spPr>
          <a:xfrm>
            <a:off x="182166" y="0"/>
            <a:ext cx="2341226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Tradeshow Layout Option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E7FF68-AAB3-4370-A2A7-4D9989870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501" y="126610"/>
            <a:ext cx="7340338" cy="6604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1B071-C21D-48E0-89FF-6596C49B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394" y="2315362"/>
            <a:ext cx="2428447" cy="15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4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E365B-F1DA-4901-BF75-5FDBAD4A85B5}"/>
              </a:ext>
            </a:extLst>
          </p:cNvPr>
          <p:cNvSpPr/>
          <p:nvPr/>
        </p:nvSpPr>
        <p:spPr>
          <a:xfrm rot="304840">
            <a:off x="-292431" y="-315159"/>
            <a:ext cx="1843205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466EE3-79C7-4C7D-98C6-C68178D10C00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Fun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607E-5BD0-4B46-8D5E-F893FB758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635" y="917023"/>
            <a:ext cx="10402348" cy="5559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CFDE00"/>
                </a:solidFill>
              </a:rPr>
              <a:t>Fun Facts:</a:t>
            </a: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/>
              <a:t>How many square feet is the Convention Center?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C00000"/>
                </a:solidFill>
              </a:rPr>
              <a:t>41,000 sf</a:t>
            </a:r>
          </a:p>
          <a:p>
            <a:pPr marL="0" indent="0">
              <a:buNone/>
            </a:pPr>
            <a:r>
              <a:rPr lang="en-US" b="1" dirty="0"/>
              <a:t>How many square feet is the Ballroom?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C00000"/>
                </a:solidFill>
              </a:rPr>
              <a:t>12,550 sf</a:t>
            </a:r>
          </a:p>
          <a:p>
            <a:pPr marL="0" indent="0">
              <a:buNone/>
            </a:pPr>
            <a:r>
              <a:rPr lang="en-US" b="1" dirty="0"/>
              <a:t>How many seats can the Ballroom accommodate?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C00000"/>
                </a:solidFill>
              </a:rPr>
              <a:t>900</a:t>
            </a:r>
          </a:p>
          <a:p>
            <a:pPr marL="0" indent="0">
              <a:buNone/>
            </a:pPr>
            <a:r>
              <a:rPr lang="en-US" b="1" dirty="0"/>
              <a:t>How many parking spaces in the Parking Garage?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C00000"/>
                </a:solidFill>
              </a:rPr>
              <a:t>460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66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2367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4735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Delivery and installation of garage pre-cast concrete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Completion of structural steel framing, joists and decking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Continuation of </a:t>
            </a:r>
            <a:r>
              <a:rPr lang="en-US" dirty="0" err="1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underslab</a:t>
            </a: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plumbing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Concrete slab installation 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Steel stair installation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framing and sheathing</a:t>
            </a:r>
            <a:endParaRPr lang="en-US" sz="2200" b="1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7CAD3E-7848-4083-8456-7647D83D5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988" y="1825625"/>
            <a:ext cx="9900024" cy="4351338"/>
          </a:xfrm>
        </p:spPr>
      </p:pic>
    </p:spTree>
    <p:extLst>
      <p:ext uri="{BB962C8B-B14F-4D97-AF65-F5344CB8AC3E}">
        <p14:creationId xmlns:p14="http://schemas.microsoft.com/office/powerpoint/2010/main" val="1841653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000" dirty="0">
                <a:latin typeface="Century Gothic" panose="020B0502020202020204" pitchFamily="34" charset="0"/>
              </a:rPr>
              <a:t>NE Garage 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 descr="A picture containing outdoor, snow, several&#10;&#10;Description automatically generated">
            <a:extLst>
              <a:ext uri="{FF2B5EF4-FFF2-40B4-BE49-F238E27FC236}">
                <a16:creationId xmlns:a16="http://schemas.microsoft.com/office/drawing/2014/main" id="{0E7EDB59-7DD1-4D2D-8586-7DFE65DB3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39253" y="1593922"/>
            <a:ext cx="9844561" cy="4351338"/>
          </a:xfrm>
        </p:spPr>
      </p:pic>
    </p:spTree>
    <p:extLst>
      <p:ext uri="{BB962C8B-B14F-4D97-AF65-F5344CB8AC3E}">
        <p14:creationId xmlns:p14="http://schemas.microsoft.com/office/powerpoint/2010/main" val="316410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PROJECT OVERVIEW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January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11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E365B-F1DA-4901-BF75-5FDBAD4A85B5}"/>
              </a:ext>
            </a:extLst>
          </p:cNvPr>
          <p:cNvSpPr/>
          <p:nvPr/>
        </p:nvSpPr>
        <p:spPr>
          <a:xfrm rot="304840">
            <a:off x="-300820" y="-195379"/>
            <a:ext cx="1843205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466EE3-79C7-4C7D-98C6-C68178D10C00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Project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C312E-9ACE-490F-BFBD-F433E59C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752" y="1224792"/>
            <a:ext cx="8623884" cy="54386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Who is the Owner?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C00000"/>
                </a:solidFill>
              </a:rPr>
              <a:t>CIB – Capital Improvement Board</a:t>
            </a:r>
          </a:p>
          <a:p>
            <a:pPr marL="0" indent="0">
              <a:buNone/>
            </a:pPr>
            <a:r>
              <a:rPr lang="en-US" b="1" dirty="0"/>
              <a:t>Who are the Architects?</a:t>
            </a:r>
            <a:r>
              <a:rPr lang="en-US" b="1" dirty="0">
                <a:solidFill>
                  <a:srgbClr val="C0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CSO Architects – Indianapolis</a:t>
            </a:r>
          </a:p>
          <a:p>
            <a:pPr marL="0" indent="0">
              <a:buNone/>
            </a:pPr>
            <a:r>
              <a:rPr lang="en-US" b="1" dirty="0"/>
              <a:t>Who is the Owners Representative?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Nations Group</a:t>
            </a:r>
          </a:p>
          <a:p>
            <a:pPr marL="0" indent="0">
              <a:buNone/>
            </a:pPr>
            <a:r>
              <a:rPr lang="en-US" b="1" dirty="0"/>
              <a:t>Who represents the Garmong Team?</a:t>
            </a:r>
            <a:r>
              <a:rPr lang="en-US" b="1" dirty="0">
                <a:solidFill>
                  <a:srgbClr val="C0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Brian Kooistra, COO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Lance Gassert, VP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Mark Merrill, Project Manager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Steve Elkins, Superintendent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Marla Flowers, Project Engineer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6636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E365B-F1DA-4901-BF75-5FDBAD4A85B5}"/>
              </a:ext>
            </a:extLst>
          </p:cNvPr>
          <p:cNvSpPr/>
          <p:nvPr/>
        </p:nvSpPr>
        <p:spPr>
          <a:xfrm rot="304840">
            <a:off x="-300820" y="-195379"/>
            <a:ext cx="1843205" cy="7248757"/>
          </a:xfrm>
          <a:prstGeom prst="rect">
            <a:avLst/>
          </a:prstGeom>
          <a:solidFill>
            <a:srgbClr val="6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466EE3-79C7-4C7D-98C6-C68178D10C00}"/>
              </a:ext>
            </a:extLst>
          </p:cNvPr>
          <p:cNvSpPr txBox="1">
            <a:spLocks/>
          </p:cNvSpPr>
          <p:nvPr/>
        </p:nvSpPr>
        <p:spPr>
          <a:xfrm>
            <a:off x="182164" y="0"/>
            <a:ext cx="2742029" cy="6858000"/>
          </a:xfrm>
          <a:prstGeom prst="rect">
            <a:avLst/>
          </a:prstGeom>
        </p:spPr>
        <p:txBody>
          <a:bodyPr vert="vert27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solidFill>
                  <a:srgbClr val="CFDE00"/>
                </a:solidFill>
              </a:rPr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C312E-9ACE-490F-BFBD-F433E59C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752" y="1224792"/>
            <a:ext cx="8623884" cy="54386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Who are our major local subcontractors?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rgbClr val="C00000"/>
                </a:solidFill>
              </a:rPr>
              <a:t>Ace Blind &amp; Drapery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B &amp; S Plumbing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Dennis Trucking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Central Indiana Ready-Mix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Crossroads Door &amp; Hardware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Lee Company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Overhead Door Company of Terre Haute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SDR Coatings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SMC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b="1">
                <a:solidFill>
                  <a:srgbClr val="C00000"/>
                </a:solidFill>
              </a:rPr>
              <a:t>Strode Construction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Sycamore Engineering	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6136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8827</TotalTime>
  <Words>353</Words>
  <Application>Microsoft Office PowerPoint</Application>
  <PresentationFormat>Widescreen</PresentationFormat>
  <Paragraphs>84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RECENT PROGRESS – Convention Center</vt:lpstr>
      <vt:lpstr>RECENT PROGRESS – NE Garage  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Brian Kooistra</cp:lastModifiedBy>
  <cp:revision>210</cp:revision>
  <cp:lastPrinted>2019-09-04T19:19:18Z</cp:lastPrinted>
  <dcterms:created xsi:type="dcterms:W3CDTF">2019-09-03T19:02:51Z</dcterms:created>
  <dcterms:modified xsi:type="dcterms:W3CDTF">2021-01-18T21:49:23Z</dcterms:modified>
</cp:coreProperties>
</file>