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8" r:id="rId3"/>
    <p:sldId id="322" r:id="rId4"/>
    <p:sldId id="348" r:id="rId5"/>
    <p:sldId id="340" r:id="rId6"/>
    <p:sldId id="347" r:id="rId7"/>
    <p:sldId id="353" r:id="rId8"/>
    <p:sldId id="362" r:id="rId9"/>
    <p:sldId id="349" r:id="rId10"/>
    <p:sldId id="361" r:id="rId11"/>
    <p:sldId id="360" r:id="rId12"/>
    <p:sldId id="354" r:id="rId13"/>
    <p:sldId id="355" r:id="rId14"/>
    <p:sldId id="370" r:id="rId15"/>
    <p:sldId id="369" r:id="rId16"/>
    <p:sldId id="357" r:id="rId17"/>
    <p:sldId id="368" r:id="rId18"/>
    <p:sldId id="371" r:id="rId19"/>
    <p:sldId id="367" r:id="rId20"/>
    <p:sldId id="309" r:id="rId21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9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August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 Second Floor Northeast View</a:t>
            </a:r>
          </a:p>
        </p:txBody>
      </p:sp>
      <p:pic>
        <p:nvPicPr>
          <p:cNvPr id="4" name="Picture 3" descr="A building with glass walls&#10;&#10;Description automatically generated with low confidence">
            <a:extLst>
              <a:ext uri="{FF2B5EF4-FFF2-40B4-BE49-F238E27FC236}">
                <a16:creationId xmlns:a16="http://schemas.microsoft.com/office/drawing/2014/main" id="{38FB4B4F-CF3C-450B-A2B5-2F397BED3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7" y="1335215"/>
            <a:ext cx="6986726" cy="53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8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Ballroom </a:t>
            </a:r>
          </a:p>
        </p:txBody>
      </p:sp>
      <p:pic>
        <p:nvPicPr>
          <p:cNvPr id="8" name="Content Placeholder 7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51D941B7-5ED8-4E4F-AF09-BCE9C5E5A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05" y="1437771"/>
            <a:ext cx="6596109" cy="5308021"/>
          </a:xfrm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Pre-function Area</a:t>
            </a:r>
          </a:p>
        </p:txBody>
      </p:sp>
      <p:pic>
        <p:nvPicPr>
          <p:cNvPr id="12" name="Content Placeholder 11" descr="A picture containing ground&#10;&#10;Description automatically generated">
            <a:extLst>
              <a:ext uri="{FF2B5EF4-FFF2-40B4-BE49-F238E27FC236}">
                <a16:creationId xmlns:a16="http://schemas.microsoft.com/office/drawing/2014/main" id="{B25394CC-CAA2-40E2-95EA-5130F25CB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96" y="1286682"/>
            <a:ext cx="7750207" cy="5459110"/>
          </a:xfr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7255F3E-C48C-4DF4-AA6E-4D043E088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58094"/>
            <a:ext cx="9199418" cy="548769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92FE60-AA76-49A1-929D-8304254E3A2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Kitchen Fume Hood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350ED9-A7C1-4DA6-9E94-F3209FCFECF3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9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2D69BDFD-A99A-4704-BE88-18AF14DE0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1267330"/>
            <a:ext cx="7273637" cy="548228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EF159E-57D8-44E3-BD0C-0A97DFF16AE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Elevator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B61720-BA6A-4B72-B28C-A5F370052A1F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69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HGI Connector Location</a:t>
            </a:r>
          </a:p>
        </p:txBody>
      </p:sp>
      <p:pic>
        <p:nvPicPr>
          <p:cNvPr id="7" name="Content Placeholder 6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25E4FF4B-1222-4B22-845C-0E46C7D17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0" y="1228172"/>
            <a:ext cx="10308771" cy="5517621"/>
          </a:xfrm>
        </p:spPr>
      </p:pic>
    </p:spTree>
    <p:extLst>
      <p:ext uri="{BB962C8B-B14F-4D97-AF65-F5344CB8AC3E}">
        <p14:creationId xmlns:p14="http://schemas.microsoft.com/office/powerpoint/2010/main" val="200313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FD6C0AF2-7B5F-4378-8CEE-3064A753F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7" y="1174967"/>
            <a:ext cx="9019309" cy="56007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E1AF7A-0E08-496C-A9E9-E1D28E988F1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South Entrance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8A80CB-54B4-4432-A897-9FC1D871E2B9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5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building, construction&#10;&#10;Description automatically generated">
            <a:extLst>
              <a:ext uri="{FF2B5EF4-FFF2-40B4-BE49-F238E27FC236}">
                <a16:creationId xmlns:a16="http://schemas.microsoft.com/office/drawing/2014/main" id="{CF312A4C-AC08-4B12-83C1-BF3151BB5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07" y="1216870"/>
            <a:ext cx="9428813" cy="5528917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521BEC-7FDF-46E4-91F3-553B94F54A6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Sign Wall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9E2E73-8298-451D-AEF9-DB4A9E15191B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08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35F554-FCE6-4236-A38D-C7570D4EAD77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North Entrance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8318FA-F0B7-495C-8A09-C63E6746C0E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4105B215-5844-4531-8D9E-110E6F629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1247703"/>
            <a:ext cx="9462654" cy="5486400"/>
          </a:xfrm>
        </p:spPr>
      </p:pic>
    </p:spTree>
    <p:extLst>
      <p:ext uri="{BB962C8B-B14F-4D97-AF65-F5344CB8AC3E}">
        <p14:creationId xmlns:p14="http://schemas.microsoft.com/office/powerpoint/2010/main" val="388958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4225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$26,958,850 </a:t>
            </a: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(as of August 16, 2021)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Changes from previous GMP: CO NO. 11; $423,741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Original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Anticipated new substantial completion date is March 1, 2022.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281265"/>
            <a:ext cx="11030343" cy="5361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Drywall finishing taking place in pre-function and ballroom areas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EIFS on North elevation is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Glass installation is substantially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Gutters and downspouts have started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Remaining site utilities are being completed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Connector foundations are installed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Electrical installations are taking place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SOG ready to pour </a:t>
            </a:r>
          </a:p>
          <a:p>
            <a:pPr lvl="1">
              <a:lnSpc>
                <a:spcPct val="150000"/>
              </a:lnSpc>
              <a:spcBef>
                <a:spcPts val="500"/>
              </a:spcBef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4992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Complete EIFS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Painting will begin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Installation of front and rear entrances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hardscape begins (between Copper Bar and along Wabash Ave.)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HGI connector steel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First floor concrete slab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Roof installation over stairs and elevator shafts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begins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August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1F9E8-3A2A-4952-9466-106C7F4B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7119E-6C88-4E2A-807D-B0C66D0C2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5294"/>
            <a:ext cx="10515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South Elevation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B90E8-1FC5-44EE-96DD-B45345015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4" y="1268629"/>
            <a:ext cx="8285018" cy="54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Larry Bird Museum </a:t>
            </a:r>
          </a:p>
        </p:txBody>
      </p:sp>
      <p:pic>
        <p:nvPicPr>
          <p:cNvPr id="7" name="Content Placeholder 6" descr="A picture containing solar cell&#10;&#10;Description automatically generated">
            <a:extLst>
              <a:ext uri="{FF2B5EF4-FFF2-40B4-BE49-F238E27FC236}">
                <a16:creationId xmlns:a16="http://schemas.microsoft.com/office/drawing/2014/main" id="{9786C806-C420-4755-82BB-D4D67227F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55" y="1292042"/>
            <a:ext cx="7271665" cy="5453750"/>
          </a:xfrm>
        </p:spPr>
      </p:pic>
    </p:spTree>
    <p:extLst>
      <p:ext uri="{BB962C8B-B14F-4D97-AF65-F5344CB8AC3E}">
        <p14:creationId xmlns:p14="http://schemas.microsoft.com/office/powerpoint/2010/main" val="235761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874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East Elevation</a:t>
            </a:r>
          </a:p>
        </p:txBody>
      </p:sp>
      <p:pic>
        <p:nvPicPr>
          <p:cNvPr id="7" name="Content Placeholder 6" descr="A picture containing building, sky, outdoor&#10;&#10;Description automatically generated">
            <a:extLst>
              <a:ext uri="{FF2B5EF4-FFF2-40B4-BE49-F238E27FC236}">
                <a16:creationId xmlns:a16="http://schemas.microsoft.com/office/drawing/2014/main" id="{D042AED2-A9C5-450E-A7F4-05493ACA3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285802"/>
            <a:ext cx="8659091" cy="5486401"/>
          </a:xfrm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874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North Elevation</a:t>
            </a:r>
          </a:p>
        </p:txBody>
      </p:sp>
      <p:pic>
        <p:nvPicPr>
          <p:cNvPr id="8" name="Content Placeholder 7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38F4930D-540B-46C5-88A3-4F557DCC5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3" y="1304274"/>
            <a:ext cx="8617527" cy="5338620"/>
          </a:xfrm>
        </p:spPr>
      </p:pic>
    </p:spTree>
    <p:extLst>
      <p:ext uri="{BB962C8B-B14F-4D97-AF65-F5344CB8AC3E}">
        <p14:creationId xmlns:p14="http://schemas.microsoft.com/office/powerpoint/2010/main" val="1294004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27483</TotalTime>
  <Words>253</Words>
  <Application>Microsoft Office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RECENT PROGRESS – Convention Center – August 2021</vt:lpstr>
      <vt:lpstr>RECENT PROGRESS – South Elevation</vt:lpstr>
      <vt:lpstr>RECENT PROGRESS – Larry Bird Museum </vt:lpstr>
      <vt:lpstr>RECENT PROGRESS – East Elevation</vt:lpstr>
      <vt:lpstr>RECENT PROGRESS – North Elevation</vt:lpstr>
      <vt:lpstr>RECENT PROGRESS – Second Floor Northeast View</vt:lpstr>
      <vt:lpstr>RECENT PROGRESS – Ballroom </vt:lpstr>
      <vt:lpstr>RECENT PROGRESS – Pre-function Area</vt:lpstr>
      <vt:lpstr>PowerPoint Presentation</vt:lpstr>
      <vt:lpstr>PowerPoint Presentation</vt:lpstr>
      <vt:lpstr>RECENT PROGRESS – HGI Connector Location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Tyler Evans</cp:lastModifiedBy>
  <cp:revision>329</cp:revision>
  <cp:lastPrinted>2021-05-18T12:44:58Z</cp:lastPrinted>
  <dcterms:created xsi:type="dcterms:W3CDTF">2019-09-03T19:02:51Z</dcterms:created>
  <dcterms:modified xsi:type="dcterms:W3CDTF">2021-08-18T21:11:17Z</dcterms:modified>
</cp:coreProperties>
</file>