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58" r:id="rId3"/>
    <p:sldId id="322" r:id="rId4"/>
    <p:sldId id="348" r:id="rId5"/>
    <p:sldId id="340" r:id="rId6"/>
    <p:sldId id="347" r:id="rId7"/>
    <p:sldId id="353" r:id="rId8"/>
    <p:sldId id="362" r:id="rId9"/>
    <p:sldId id="349" r:id="rId10"/>
    <p:sldId id="361" r:id="rId11"/>
    <p:sldId id="354" r:id="rId12"/>
    <p:sldId id="355" r:id="rId13"/>
    <p:sldId id="370" r:id="rId14"/>
    <p:sldId id="374" r:id="rId15"/>
    <p:sldId id="378" r:id="rId16"/>
    <p:sldId id="369" r:id="rId17"/>
    <p:sldId id="357" r:id="rId18"/>
    <p:sldId id="375" r:id="rId19"/>
    <p:sldId id="371" r:id="rId20"/>
    <p:sldId id="368" r:id="rId21"/>
    <p:sldId id="373" r:id="rId22"/>
    <p:sldId id="372" r:id="rId23"/>
    <p:sldId id="376" r:id="rId24"/>
    <p:sldId id="309" r:id="rId25"/>
  </p:sldIdLst>
  <p:sldSz cx="12192000" cy="6858000"/>
  <p:notesSz cx="9601200" cy="15087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an Kooistra" initials="BK" lastIdx="1" clrIdx="0">
    <p:extLst>
      <p:ext uri="{19B8F6BF-5375-455C-9EA6-DF929625EA0E}">
        <p15:presenceInfo xmlns:p15="http://schemas.microsoft.com/office/powerpoint/2012/main" userId="S::Bkooistra@garmong.net::78d4ee26-da65-4061-bbad-1b0d6043cc5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E00"/>
    <a:srgbClr val="CC00FF"/>
    <a:srgbClr val="FF5050"/>
    <a:srgbClr val="00205C"/>
    <a:srgbClr val="6077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757000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0"/>
            <a:ext cx="4160520" cy="757000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r">
              <a:defRPr sz="1900"/>
            </a:lvl1pPr>
          </a:lstStyle>
          <a:p>
            <a:fld id="{6A7E9D66-0EA2-48CC-9695-F757D6380FD7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4638" y="1885950"/>
            <a:ext cx="9051925" cy="509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41074" tIns="70537" rIns="141074" bIns="7053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7260907"/>
            <a:ext cx="7680960" cy="5940743"/>
          </a:xfrm>
          <a:prstGeom prst="rect">
            <a:avLst/>
          </a:prstGeom>
        </p:spPr>
        <p:txBody>
          <a:bodyPr vert="horz" lIns="141074" tIns="70537" rIns="141074" bIns="7053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4330602"/>
            <a:ext cx="4160520" cy="756999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14330602"/>
            <a:ext cx="4160520" cy="756999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r">
              <a:defRPr sz="1900"/>
            </a:lvl1pPr>
          </a:lstStyle>
          <a:p>
            <a:fld id="{ADF4EB7C-3421-4CA9-B393-63C8FB32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29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24EA3-607A-4258-9A30-0A5F83887F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556" y="3557847"/>
            <a:ext cx="10862244" cy="1222320"/>
          </a:xfrm>
        </p:spPr>
        <p:txBody>
          <a:bodyPr anchor="b">
            <a:normAutofit/>
          </a:bodyPr>
          <a:lstStyle>
            <a:lvl1pPr algn="ctr">
              <a:defRPr sz="4800" b="0"/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DE26B6-C3B3-4936-95A6-EA1E6B83D4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1556" y="5173142"/>
            <a:ext cx="10862244" cy="87020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Construction Manager | Design-Builder | General Contractor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57CD3F-3AAC-4483-B0FA-7C7031413D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9433" y="6411387"/>
            <a:ext cx="1219306" cy="256054"/>
          </a:xfrm>
          <a:prstGeom prst="rect">
            <a:avLst/>
          </a:prstGeom>
        </p:spPr>
      </p:pic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148E5EE-D58E-49A0-BDB2-EEC5B1CBF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3816" y="6364663"/>
            <a:ext cx="4114800" cy="365125"/>
          </a:xfrm>
        </p:spPr>
        <p:txBody>
          <a:bodyPr/>
          <a:lstStyle>
            <a:lvl1pPr>
              <a:defRPr>
                <a:solidFill>
                  <a:srgbClr val="00205C"/>
                </a:solidFill>
                <a:latin typeface="Levenim MT" panose="02010502060101010101" pitchFamily="2" charset="-79"/>
                <a:cs typeface="Levenim MT" panose="02010502060101010101" pitchFamily="2" charset="-79"/>
              </a:defRPr>
            </a:lvl1pPr>
          </a:lstStyle>
          <a:p>
            <a:r>
              <a:rPr lang="en-US"/>
              <a:t>www.garmong.net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8E70477-63EF-4D06-B53B-764B0CBE391F}"/>
              </a:ext>
            </a:extLst>
          </p:cNvPr>
          <p:cNvCxnSpPr>
            <a:cxnSpLocks/>
          </p:cNvCxnSpPr>
          <p:nvPr userDrawn="1"/>
        </p:nvCxnSpPr>
        <p:spPr>
          <a:xfrm>
            <a:off x="-124688" y="3607723"/>
            <a:ext cx="12391505" cy="0"/>
          </a:xfrm>
          <a:prstGeom prst="line">
            <a:avLst/>
          </a:prstGeom>
          <a:ln w="5715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DD46E5F-8C86-42DF-8D48-0A99FFDE98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35827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31995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1925A1-8ADD-43C7-85FD-B7ED4890B6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65AEB-9B8C-452D-BBBF-8CBAD207D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3B420-6E11-45C3-B25B-30E995EDA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6DB78-141F-4CD5-8740-A4B8DFFA8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55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ADD4F-E88B-405D-A9AD-83640F55A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E9EF2F-FC91-40E9-BF18-3C027761A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4B5B4-69FB-44DD-9C96-4BCDDCD3E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36CF7-D642-4DAD-B031-A6FFE0AFD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8DAA1-2AAC-4588-82B3-047493046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88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4794D-A119-4CD6-A59C-9BE0328FC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1B6C4-D8EC-4BFA-B731-3E78C9AF3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E98D1-015B-4BA4-8E8E-681BB7A64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E04BF-864D-44C6-9B4C-553287295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11DB5-A2DA-4533-9F97-26D62A566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76C91-B4B5-4883-BCDD-B4BE2D76E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C77AD-D052-4D55-BA8C-06BEC50FB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DCA5C-D1FF-4D65-8A1E-7BAEA4E06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CC1FE-E99A-4F87-AC5C-E46C26D37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E2E44-EFF7-446C-BE8D-7A79BF38E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04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ED4B7-69E8-42BA-9EB5-B7FA2D035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0CBE3-9C82-4D1A-912F-20120792D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E95D86-A808-42B6-9E86-018F3ED7D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83E36-9569-4F6B-A862-B423A4650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223D3-0130-4723-8872-0412CD282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34324-459B-48B9-AA31-F5CDD9F92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87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6EDE8-3319-4474-B7DC-0DDB2D0C9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3C830-36EA-46D3-A516-81F3911BC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A059D5-F3B4-48F0-826C-5D2930D04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CA1241-A912-41F7-BCBB-A02AAE92AC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865EA7-00E1-4375-BB66-4C4E657E6D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EC7088-9E0C-4B9E-B5C3-09E02A9FF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4BD31A-01B3-425C-8294-7376D0BDC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80D6D5-1198-4FDD-8433-30EB113B9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30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4F070-9F3E-42F0-9D89-179EF84F6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9A35B0-02B7-4557-AE02-AB21412F2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50DC85-2739-4400-A973-9479EDFE8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A788-780E-4DF9-B11B-64EBDDB6B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76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6FD9B0-716C-4859-B818-ECC30905C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DD3D90-4B7E-471D-8B0D-348134DE2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8739B-AC77-40E7-AB48-D7D792030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59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665F7-8C9F-42FD-A447-51BB1691F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7A6AC-8A00-4301-882E-8CC7B5CEB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292EE-76F3-4A9A-B565-CF295F298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D2C8F6-CF70-4DE0-9042-8763BF527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93406C-01EC-4593-B627-CF3A0E8FC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16E64-824A-4EF2-8AF4-DCAF73E4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67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B84E7-6AEF-421F-9424-F587A892C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F01E9A-75F4-4DB7-89F6-7AB304679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ABF6DF-CD95-4F33-B3FB-B132DB39B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660C8-9718-43DD-B27D-20680BDCF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128D26-DFEF-46E0-9D08-C25286CCE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567DA2-BDA6-4A33-98DB-E0C3334FA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66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77554-8134-48E0-B5A1-2E4B98D60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3BA1E-9552-4A56-956E-65AF13ACC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7BDED-E0DB-4E57-B5BC-90C26C906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ACBA-B14A-4326-A60B-20C279CEC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66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803D1-DD51-45F7-BB15-C7969C425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D202C0-9B24-4804-9C86-90BA7EF9C2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4BDAB-A214-4E8D-B20F-31753B279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C18C7-0745-4275-9C56-5D85F7219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DDF91-8E53-4CF4-B021-8AD68AF22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16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F4D116-F2AF-454B-9EC3-84DF1E8854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0A35C6-6B02-4A91-A0E0-F42896AB44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EFF2E-7144-45AB-835B-6C58E5ED3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D6643-92AB-4016-B7CA-B4C09B2D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C760B-F56B-4CD3-A197-C6740F1A2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36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C0968-FAFF-403C-B6B3-1E42DCA37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D12EF-3383-4FFA-A527-FB4DA1E66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73392-26B4-45E6-A912-01C2C43C5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0CEEA-95EE-4DCF-8303-163055E61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D605E-153B-4BE5-80DB-F5C110B87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09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29FA3-253B-4129-AEF7-EB34D2F1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E2C8E-534B-42B3-8E9E-752005DF5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72E94-306F-4CDE-9CAB-0660CAD102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056031-31A1-49C5-A0D6-D48AB756FD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0DCD0C-EC18-4AC8-A2F6-9F2F4B958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0D3810-8946-4353-8DD0-BBE49F26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FCF1F2-0271-4222-9C6C-FB17BB373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43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2CAAC9-6D09-4C31-881B-8A65E7D6B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060662-3B92-40E2-84B5-5A1354B4C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F29A7-F0E8-49DA-890F-CE11A58A3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70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A34298-ADAE-4D2F-9CA1-DDDE3199E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928B79-871B-4528-8786-8ED0C473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440F7-CF58-4770-B264-CA1434B52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52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8B52D-C537-4EF4-84F9-A193D2403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727818"/>
            <a:ext cx="6172200" cy="413323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E36D8B-1BBE-48FA-9AA2-6036EA9B24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27818"/>
            <a:ext cx="3932237" cy="414117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36048-F4E7-4F56-AD43-E569A6E9C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13A2A7-30F7-4409-95CF-77B59FD5A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0CC95-2E01-4564-B58B-49904D180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72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B8C9C0-B0E5-41B0-A7A7-6A8F60ADE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752600"/>
            <a:ext cx="6172200" cy="4108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C8C0D5-325D-4D92-8F53-6F435DA08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60538"/>
            <a:ext cx="3932237" cy="4108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EEE96-3838-4953-AA81-F62118030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E2F62F-53D6-4100-90D1-FE791393C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46D4F-CDE6-4D33-981E-257E8B770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22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F4AD54-091F-412C-A770-D5FE88C139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CBAA8-4E1D-4518-8C45-06D4163A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D60E5-A2F0-4D21-A60C-EFED22D37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667EB-FA48-456D-AD5F-2FD191B05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33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32E1F2-004F-4960-B101-F4039CD12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259C2-8B74-42EC-9B48-B2F65107A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E76E7-FB24-4613-AF17-D1C987660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62E1C-0672-44FF-B94D-3522020605E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0FAF8-7E5A-4C49-9AD2-F8973A99B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9A9E2-5AF7-4FAE-BC1C-2E3DA5A21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87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205C"/>
          </a:solidFill>
          <a:latin typeface="Levenim MT" panose="02010502060101010101" pitchFamily="2" charset="-79"/>
          <a:ea typeface="+mj-ea"/>
          <a:cs typeface="Levenim MT" panose="02010502060101010101" pitchFamily="2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B2F3AC-899C-4128-9D0F-877229217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F716E-77C3-4D28-BAA7-3E9BDAC6B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6EA2B-EE69-4C30-B862-EBB0CECEEC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F69F4-864D-42B5-BAB2-B18769D01E16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17E97-39CF-4A9C-B9D9-4E5E410D3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9438A-E41F-459C-AF0E-880768F65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building, outdoor, road, sky&#10;&#10;Description automatically generated">
            <a:extLst>
              <a:ext uri="{FF2B5EF4-FFF2-40B4-BE49-F238E27FC236}">
                <a16:creationId xmlns:a16="http://schemas.microsoft.com/office/drawing/2014/main" id="{CB2E7A83-36D8-4489-8102-01B5D22A3A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>
          <a:xfrm>
            <a:off x="-754262" y="10"/>
            <a:ext cx="12942279" cy="48533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2CFF2D-A94A-40CB-B8EE-AFF05E7E4010}"/>
              </a:ext>
            </a:extLst>
          </p:cNvPr>
          <p:cNvSpPr/>
          <p:nvPr/>
        </p:nvSpPr>
        <p:spPr>
          <a:xfrm rot="5242806">
            <a:off x="4708427" y="-348727"/>
            <a:ext cx="2775145" cy="12495572"/>
          </a:xfrm>
          <a:prstGeom prst="rect">
            <a:avLst/>
          </a:prstGeom>
          <a:solidFill>
            <a:srgbClr val="CFD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2C990C-0A19-4466-B95C-4A235C497E2F}"/>
              </a:ext>
            </a:extLst>
          </p:cNvPr>
          <p:cNvSpPr txBox="1">
            <a:spLocks/>
          </p:cNvSpPr>
          <p:nvPr/>
        </p:nvSpPr>
        <p:spPr>
          <a:xfrm>
            <a:off x="701755" y="5076762"/>
            <a:ext cx="8059184" cy="176211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pPr algn="r"/>
            <a:r>
              <a:rPr lang="en-US" sz="3200" b="0" dirty="0">
                <a:latin typeface="Century Gothic" panose="020B0502020202020204" pitchFamily="34" charset="0"/>
              </a:rPr>
              <a:t>TERRE HAUTE CONVENTION CENTER</a:t>
            </a:r>
          </a:p>
          <a:p>
            <a:pPr algn="r"/>
            <a:r>
              <a:rPr lang="en-US" sz="3200" b="0" dirty="0">
                <a:latin typeface="Century Gothic" panose="020B0502020202020204" pitchFamily="34" charset="0"/>
              </a:rPr>
              <a:t>	CONSTRUCTION UPDATE</a:t>
            </a:r>
          </a:p>
          <a:p>
            <a:pPr algn="r"/>
            <a:r>
              <a:rPr lang="en-US" sz="3200" dirty="0">
                <a:latin typeface="Century Gothic" panose="020B0502020202020204" pitchFamily="34" charset="0"/>
              </a:rPr>
              <a:t>October 2021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365CA4-0B41-4C94-998A-393EA7B3F841}"/>
              </a:ext>
            </a:extLst>
          </p:cNvPr>
          <p:cNvCxnSpPr/>
          <p:nvPr/>
        </p:nvCxnSpPr>
        <p:spPr>
          <a:xfrm>
            <a:off x="9135034" y="5047129"/>
            <a:ext cx="0" cy="1407459"/>
          </a:xfrm>
          <a:prstGeom prst="line">
            <a:avLst/>
          </a:prstGeom>
          <a:ln w="28575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0040E47A-19DE-46FE-95F1-64DAB90D3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805" y="4799075"/>
            <a:ext cx="1634254" cy="177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47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RECENT PROGRESS – Ballroom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384D44E-74EA-45BC-AD4D-AC2091F174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617" y="1284321"/>
            <a:ext cx="7292766" cy="546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34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RECENT PROGRESS – Pre-Function Area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811B73F-BFE7-4AF5-9648-BB18BE9EBB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9370" y="1306481"/>
            <a:ext cx="7093259" cy="531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01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F92FE60-AA76-49A1-929D-8304254E3A2F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RECENT PROGRESS – Lobby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8350ED9-A7C1-4DA6-9E94-F3209FCFECF3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>
            <a:extLst>
              <a:ext uri="{FF2B5EF4-FFF2-40B4-BE49-F238E27FC236}">
                <a16:creationId xmlns:a16="http://schemas.microsoft.com/office/drawing/2014/main" id="{DF6FD72A-AF8C-4AF5-B8B0-A24A4F2416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238" y="1233349"/>
            <a:ext cx="7360831" cy="551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90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4389723-4DEE-45B4-9AA6-D2003E6AF8DA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RECENT PROGRESS –Kitchen Walk-In Freezer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42BBC2-72DE-48EF-B03F-1F7453DE23E1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9DAD077-3D8A-4919-97A2-6796A9B3BC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7891" y="1344154"/>
            <a:ext cx="7048558" cy="527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67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C03A86C-A77B-4523-AD09-CE87B62530AF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RECENT PROGRESS – Kitchen FRP Installation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BB74AF-DABF-45FD-AEF9-41C2AB00C03D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>
            <a:extLst>
              <a:ext uri="{FF2B5EF4-FFF2-40B4-BE49-F238E27FC236}">
                <a16:creationId xmlns:a16="http://schemas.microsoft.com/office/drawing/2014/main" id="{CEF6B302-B1BF-4672-BAD1-E89A50C456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50" y="1273522"/>
            <a:ext cx="7254299" cy="543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590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EF159E-57D8-44E3-BD0C-0A97DFF16AEB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RECENT PROGRESS – Main Entry Storefront 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1B61720-BA6A-4B72-B28C-A5F370052A1F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B5BDB1-5422-46EB-A5FE-87B49A5D89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4932" y="1427081"/>
            <a:ext cx="7102136" cy="531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93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RECENT PROGRESS – HGI Connector Location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12A5DA4-24F6-46AA-9686-5D0DF69CD4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"/>
          <a:stretch/>
        </p:blipFill>
        <p:spPr bwMode="auto">
          <a:xfrm>
            <a:off x="2381129" y="1304929"/>
            <a:ext cx="7429742" cy="544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138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1F5E67-5432-43C8-B715-529906A8D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0644" y="1154295"/>
            <a:ext cx="7350711" cy="55048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06F6B4A-8FCF-45C0-A5E4-4D799B58D0B5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RECENT PROGRESS – Restroom Tile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AD7FAD-0166-4EBE-9FE3-2ACDFCF57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87106"/>
            <a:ext cx="10333616" cy="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86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A521BEC-7FDF-46E4-91F3-553B94F54A6A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RECENT PROGRESS – </a:t>
            </a:r>
            <a:r>
              <a:rPr lang="en-US" sz="2600" dirty="0">
                <a:latin typeface="Century Gothic" panose="020B0502020202020204" pitchFamily="34" charset="0"/>
              </a:rPr>
              <a:t>Convention Center Decorative Paving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59E2E73-8298-451D-AEF9-DB4A9E15191B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>
            <a:extLst>
              <a:ext uri="{FF2B5EF4-FFF2-40B4-BE49-F238E27FC236}">
                <a16:creationId xmlns:a16="http://schemas.microsoft.com/office/drawing/2014/main" id="{AF30C033-8F82-4328-9936-9A653E3332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49" y="1358283"/>
            <a:ext cx="7029694" cy="526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087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BE1AF7A-0E08-496C-A9E9-E1D28E988F1B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RECENT PROGRESS – </a:t>
            </a:r>
            <a:r>
              <a:rPr lang="en-US" sz="2600" dirty="0">
                <a:latin typeface="Century Gothic" panose="020B0502020202020204" pitchFamily="34" charset="0"/>
              </a:rPr>
              <a:t>Parking Garage South Elevation Curtainwall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D8A80CB-54B4-4432-A897-9FC1D871E2B9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>
            <a:extLst>
              <a:ext uri="{FF2B5EF4-FFF2-40B4-BE49-F238E27FC236}">
                <a16:creationId xmlns:a16="http://schemas.microsoft.com/office/drawing/2014/main" id="{1ADE2E0C-AC04-4499-84F1-F08A286357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891" y="1246644"/>
            <a:ext cx="7226424" cy="541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459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63050A-20DD-40B5-8B2A-48E4D7CFCA5E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CONSTRUCTION OVERVIEW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7A65EF-7DE5-44A5-A386-529F9026CFB5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CBD3427-11D8-47C1-BB33-DEA3C3BE41B5}"/>
              </a:ext>
            </a:extLst>
          </p:cNvPr>
          <p:cNvSpPr/>
          <p:nvPr/>
        </p:nvSpPr>
        <p:spPr>
          <a:xfrm>
            <a:off x="819543" y="1424472"/>
            <a:ext cx="11030343" cy="4410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Budget:</a:t>
            </a:r>
            <a:r>
              <a:rPr lang="en-US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	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Current GMP amount is $27,075,034 (as of October 19, 2021)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Changes from previous GMP: CO NO. 13; $78,175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Schedule: 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Project is on schedule. Original substantial completion date is April 27, 2022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Anticipated new substantial completion date is March 1, 2022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35079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59013C3-1A91-4F64-A3C1-E64B55218F31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RECENT PROGRESS – Parking Garage Elevators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CF5092-2047-494D-86D6-4E7DFFFD9A5E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0E58499-35BF-48AE-BBBE-A28C7E3BC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279355"/>
            <a:ext cx="7137647" cy="534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38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2E12D01-8302-4538-8E95-5E42C1A4B5D3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dirty="0">
                <a:latin typeface="Century Gothic" panose="020B0502020202020204" pitchFamily="34" charset="0"/>
              </a:rPr>
              <a:t>RECENT PROGRESS – </a:t>
            </a:r>
            <a:r>
              <a:rPr lang="en-US" sz="1800" dirty="0">
                <a:latin typeface="Century Gothic" panose="020B0502020202020204" pitchFamily="34" charset="0"/>
              </a:rPr>
              <a:t>Parking Garage West Elevation Limestone Planters/ Benches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1E9C25-BADC-430E-A070-37C35ED84486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8457CB-9CCC-4132-95EB-962234438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4882" y="1437771"/>
            <a:ext cx="7022236" cy="525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64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28F4968-9346-41D8-A482-68FE68864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9763" y="1187974"/>
            <a:ext cx="7172474" cy="53713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133EAA-5078-4B7E-9E7D-B89EF3D1A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403" y="978228"/>
            <a:ext cx="10333616" cy="3657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DE56A7D-4976-46CD-9A5F-DC682A00E715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RECENT PROGRESS – Parking Garage South Elevation  </a:t>
            </a:r>
          </a:p>
        </p:txBody>
      </p:sp>
    </p:spTree>
    <p:extLst>
      <p:ext uri="{BB962C8B-B14F-4D97-AF65-F5344CB8AC3E}">
        <p14:creationId xmlns:p14="http://schemas.microsoft.com/office/powerpoint/2010/main" val="3998519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F8A9A2-B643-4EE4-8F33-E90F542F2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 descr="A truck is parked on the side of a building&#10;&#10;Description automatically generated">
            <a:extLst>
              <a:ext uri="{FF2B5EF4-FFF2-40B4-BE49-F238E27FC236}">
                <a16:creationId xmlns:a16="http://schemas.microsoft.com/office/drawing/2014/main" id="{C60A6BD8-0F03-408B-8CBF-2D2CE96AB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579449" cy="70135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0CED84-B69F-4008-A5BC-58B9DD5E0C66}"/>
              </a:ext>
            </a:extLst>
          </p:cNvPr>
          <p:cNvSpPr/>
          <p:nvPr/>
        </p:nvSpPr>
        <p:spPr>
          <a:xfrm>
            <a:off x="-75414" y="-94268"/>
            <a:ext cx="12773319" cy="7183225"/>
          </a:xfrm>
          <a:prstGeom prst="rect">
            <a:avLst/>
          </a:prstGeom>
          <a:gradFill>
            <a:gsLst>
              <a:gs pos="51000">
                <a:srgbClr val="CFDE00">
                  <a:alpha val="62000"/>
                </a:srgb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7429" y="243902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52906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63050A-20DD-40B5-8B2A-48E4D7CFCA5E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CONSTRUCTION OVERVIEW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7A65EF-7DE5-44A5-A386-529F9026CFB5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CBD3427-11D8-47C1-BB33-DEA3C3BE41B5}"/>
              </a:ext>
            </a:extLst>
          </p:cNvPr>
          <p:cNvSpPr/>
          <p:nvPr/>
        </p:nvSpPr>
        <p:spPr>
          <a:xfrm>
            <a:off x="856857" y="1138332"/>
            <a:ext cx="10970003" cy="5209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Recent progress: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Convention Center 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Drywall finishing ongoing 2</a:t>
            </a:r>
            <a:r>
              <a:rPr lang="en-US" sz="1500" baseline="300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nd</a:t>
            </a: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 Floor 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Painting complete in Ballroom, started on east 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Restroom ceramic wall and floor tile complete on 1</a:t>
            </a:r>
            <a:r>
              <a:rPr lang="en-US" sz="1500" baseline="300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st</a:t>
            </a: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 floor, started on 2</a:t>
            </a:r>
            <a:r>
              <a:rPr lang="en-US" sz="1500" baseline="300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nd</a:t>
            </a: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 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Walk in cooler/freezer installation is complete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Ceiling grid installation is 50% complete 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Roof coping is nearing completion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Metal panel installation is nearing completion 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Wood paneling 50% complete 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FRP in kitchen has begun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Site hardscape is well underway </a:t>
            </a: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60777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Levenim MT" panose="02010502060101010101" pitchFamily="2" charset="-79"/>
              </a:rPr>
              <a:t>Parking Garage </a:t>
            </a:r>
            <a:endParaRPr lang="en-US" sz="1500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Light fixture installation is 75% complete 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Elevator installation is 70% complete 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Southwest curtainwall is complete</a:t>
            </a:r>
          </a:p>
        </p:txBody>
      </p:sp>
    </p:spTree>
    <p:extLst>
      <p:ext uri="{BB962C8B-B14F-4D97-AF65-F5344CB8AC3E}">
        <p14:creationId xmlns:p14="http://schemas.microsoft.com/office/powerpoint/2010/main" val="1501532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63050A-20DD-40B5-8B2A-48E4D7CFCA5E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CONSTRUCTION OVERVIEW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7A65EF-7DE5-44A5-A386-529F9026CFB5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CBD3427-11D8-47C1-BB33-DEA3C3BE41B5}"/>
              </a:ext>
            </a:extLst>
          </p:cNvPr>
          <p:cNvSpPr/>
          <p:nvPr/>
        </p:nvSpPr>
        <p:spPr>
          <a:xfrm>
            <a:off x="856857" y="1288712"/>
            <a:ext cx="9731479" cy="6254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Upcoming activities: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Convention Center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60777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Levenim MT" panose="02010502060101010101" pitchFamily="2" charset="-79"/>
            </a:endParaRP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Complete painting and ceiling grid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Install light fixtures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Ceramic tile on 2</a:t>
            </a:r>
            <a:r>
              <a:rPr lang="en-US" sz="1500" baseline="300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nd</a:t>
            </a: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 floor 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Complete wood paneling 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Install plumbing fixtures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HVAC fully functional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Terrazzo flooring in corridor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Epoxy flooring in kitchen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Interior glass and glazing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Exterior glass canopy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Substantially complete site work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Connector weather tight</a:t>
            </a:r>
          </a:p>
          <a:p>
            <a:pPr marL="685800" lvl="1" indent="-228600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Parking Garage 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Nearing substantial completion of garage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93038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41614" y="1416369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03870"/>
            <a:ext cx="113538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RECENT PROGRESS – Convention Center – </a:t>
            </a:r>
            <a:r>
              <a:rPr lang="en-US" sz="2000" dirty="0">
                <a:latin typeface="Century Gothic" panose="020B0502020202020204" pitchFamily="34" charset="0"/>
              </a:rPr>
              <a:t>September 2021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D1F2E0-270A-4CA3-98B6-4C70F331E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437" y="1629433"/>
            <a:ext cx="7155125" cy="497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30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RECENT PROGRESS – South Elevation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EB3A82-5F9E-4CE8-835C-399A3E9F5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862" y="1272706"/>
            <a:ext cx="7308275" cy="547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75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RECENT PROGRESS – Larry Bird Museum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C232509-AB20-4204-8DCA-9F72AF47AA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095" y="1286536"/>
            <a:ext cx="7289810" cy="545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619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61874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RECENT PROGRESS – East Elevation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1C3C487-4423-4A03-B163-FA4FB13D14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961" y="1253294"/>
            <a:ext cx="7324078" cy="548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223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61874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RECENT PROGRESS – North Elevation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660DE2D-B362-4254-805D-F800FF4E76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522" y="1259942"/>
            <a:ext cx="7332955" cy="549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0045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27914</TotalTime>
  <Words>330</Words>
  <Application>Microsoft Office PowerPoint</Application>
  <PresentationFormat>Widescreen</PresentationFormat>
  <Paragraphs>64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Century Gothic</vt:lpstr>
      <vt:lpstr>Levenim MT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RECENT PROGRESS – Convention Center – September 2021</vt:lpstr>
      <vt:lpstr>RECENT PROGRESS – South Elevation</vt:lpstr>
      <vt:lpstr>RECENT PROGRESS – Larry Bird Museum </vt:lpstr>
      <vt:lpstr>RECENT PROGRESS – East Elevation</vt:lpstr>
      <vt:lpstr>RECENT PROGRESS – North Elevation</vt:lpstr>
      <vt:lpstr>RECENT PROGRESS – Ballroom </vt:lpstr>
      <vt:lpstr>RECENT PROGRESS – Pre-Function Area</vt:lpstr>
      <vt:lpstr>PowerPoint Presentation</vt:lpstr>
      <vt:lpstr>PowerPoint Presentation</vt:lpstr>
      <vt:lpstr>PowerPoint Presentation</vt:lpstr>
      <vt:lpstr>PowerPoint Presentation</vt:lpstr>
      <vt:lpstr>RECENT PROGRESS – HGI Connector Location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TERRE HAUTE CONVENTION CENTER PROJECT OVERVIEW</dc:title>
  <dc:creator>Brian Kooistra</dc:creator>
  <cp:lastModifiedBy>Brian Kooistra</cp:lastModifiedBy>
  <cp:revision>341</cp:revision>
  <cp:lastPrinted>2021-05-18T12:44:58Z</cp:lastPrinted>
  <dcterms:created xsi:type="dcterms:W3CDTF">2019-09-03T19:02:51Z</dcterms:created>
  <dcterms:modified xsi:type="dcterms:W3CDTF">2021-10-19T19:38:04Z</dcterms:modified>
</cp:coreProperties>
</file>